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29"/>
  </p:notesMasterIdLst>
  <p:sldIdLst>
    <p:sldId id="362" r:id="rId2"/>
    <p:sldId id="380" r:id="rId3"/>
    <p:sldId id="364" r:id="rId4"/>
    <p:sldId id="365" r:id="rId5"/>
    <p:sldId id="367" r:id="rId6"/>
    <p:sldId id="368" r:id="rId7"/>
    <p:sldId id="369" r:id="rId8"/>
    <p:sldId id="370" r:id="rId9"/>
    <p:sldId id="381" r:id="rId10"/>
    <p:sldId id="361" r:id="rId11"/>
    <p:sldId id="293" r:id="rId12"/>
    <p:sldId id="283" r:id="rId13"/>
    <p:sldId id="304" r:id="rId14"/>
    <p:sldId id="297" r:id="rId15"/>
    <p:sldId id="348" r:id="rId16"/>
    <p:sldId id="349" r:id="rId17"/>
    <p:sldId id="352" r:id="rId18"/>
    <p:sldId id="351" r:id="rId19"/>
    <p:sldId id="356" r:id="rId20"/>
    <p:sldId id="359" r:id="rId21"/>
    <p:sldId id="377" r:id="rId22"/>
    <p:sldId id="371" r:id="rId23"/>
    <p:sldId id="372" r:id="rId24"/>
    <p:sldId id="375" r:id="rId25"/>
    <p:sldId id="379" r:id="rId26"/>
    <p:sldId id="376" r:id="rId27"/>
    <p:sldId id="378" r:id="rId28"/>
  </p:sldIdLst>
  <p:sldSz cx="9144000" cy="6858000" type="screen4x3"/>
  <p:notesSz cx="6797675" cy="9926638"/>
  <p:defaultTextStyle>
    <a:defPPr>
      <a:defRPr lang="en-GB"/>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rry DCC" initials="KD"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7143" autoAdjust="0"/>
  </p:normalViewPr>
  <p:slideViewPr>
    <p:cSldViewPr>
      <p:cViewPr>
        <p:scale>
          <a:sx n="100" d="100"/>
          <a:sy n="100" d="100"/>
        </p:scale>
        <p:origin x="-1956" y="-3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2016" y="-90"/>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329AFB-59F5-4C94-8FCA-0AB5B31055A1}"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GB"/>
        </a:p>
      </dgm:t>
    </dgm:pt>
    <dgm:pt modelId="{70938492-2E26-48F7-9EB7-F79362F54C14}">
      <dgm:prSet phldrT="[Text]"/>
      <dgm:spPr/>
      <dgm:t>
        <a:bodyPr/>
        <a:lstStyle/>
        <a:p>
          <a:r>
            <a:rPr lang="en-GB" dirty="0" smtClean="0"/>
            <a:t>Create</a:t>
          </a:r>
          <a:endParaRPr lang="en-GB" dirty="0"/>
        </a:p>
      </dgm:t>
    </dgm:pt>
    <dgm:pt modelId="{74A0347C-F0A9-4598-B564-4F21E463F451}" type="parTrans" cxnId="{80AA2B70-355A-4FA4-9FB9-137CD1E9EF85}">
      <dgm:prSet/>
      <dgm:spPr/>
      <dgm:t>
        <a:bodyPr/>
        <a:lstStyle/>
        <a:p>
          <a:endParaRPr lang="en-GB"/>
        </a:p>
      </dgm:t>
    </dgm:pt>
    <dgm:pt modelId="{1A65F0E2-F1C8-4F9D-8591-A02D69F746E0}" type="sibTrans" cxnId="{80AA2B70-355A-4FA4-9FB9-137CD1E9EF85}">
      <dgm:prSet/>
      <dgm:spPr/>
      <dgm:t>
        <a:bodyPr/>
        <a:lstStyle/>
        <a:p>
          <a:endParaRPr lang="en-GB" dirty="0"/>
        </a:p>
      </dgm:t>
    </dgm:pt>
    <dgm:pt modelId="{11FE78AA-94D0-4EA4-9A04-4CF9DBA8DD9D}">
      <dgm:prSet phldrT="[Text]"/>
      <dgm:spPr/>
      <dgm:t>
        <a:bodyPr/>
        <a:lstStyle/>
        <a:p>
          <a:r>
            <a:rPr lang="en-GB" dirty="0" smtClean="0"/>
            <a:t>Document</a:t>
          </a:r>
          <a:endParaRPr lang="en-GB" dirty="0"/>
        </a:p>
      </dgm:t>
    </dgm:pt>
    <dgm:pt modelId="{2DDE25B9-0791-4514-91C3-4E680CC9AB1B}" type="parTrans" cxnId="{B21BF4FE-A866-4BB1-9EC8-D0119E73974A}">
      <dgm:prSet/>
      <dgm:spPr/>
      <dgm:t>
        <a:bodyPr/>
        <a:lstStyle/>
        <a:p>
          <a:endParaRPr lang="en-GB"/>
        </a:p>
      </dgm:t>
    </dgm:pt>
    <dgm:pt modelId="{97892508-0E46-43AC-8DDB-6B6423E1B22B}" type="sibTrans" cxnId="{B21BF4FE-A866-4BB1-9EC8-D0119E73974A}">
      <dgm:prSet/>
      <dgm:spPr/>
      <dgm:t>
        <a:bodyPr/>
        <a:lstStyle/>
        <a:p>
          <a:endParaRPr lang="en-GB"/>
        </a:p>
      </dgm:t>
    </dgm:pt>
    <dgm:pt modelId="{43E5C990-BC01-49B2-A495-2065E2B7915D}">
      <dgm:prSet phldrT="[Text]"/>
      <dgm:spPr/>
      <dgm:t>
        <a:bodyPr/>
        <a:lstStyle/>
        <a:p>
          <a:r>
            <a:rPr lang="en-GB" dirty="0" smtClean="0"/>
            <a:t>Use</a:t>
          </a:r>
          <a:endParaRPr lang="en-GB" dirty="0"/>
        </a:p>
      </dgm:t>
    </dgm:pt>
    <dgm:pt modelId="{01D1D6A6-C2D8-4610-A779-58AF66FBB451}" type="parTrans" cxnId="{181D0586-5DCD-460D-8949-1226E4CAD3FD}">
      <dgm:prSet/>
      <dgm:spPr/>
      <dgm:t>
        <a:bodyPr/>
        <a:lstStyle/>
        <a:p>
          <a:endParaRPr lang="en-GB"/>
        </a:p>
      </dgm:t>
    </dgm:pt>
    <dgm:pt modelId="{1594A925-F6A3-490F-ADD1-C18404D0FAB9}" type="sibTrans" cxnId="{181D0586-5DCD-460D-8949-1226E4CAD3FD}">
      <dgm:prSet/>
      <dgm:spPr/>
      <dgm:t>
        <a:bodyPr/>
        <a:lstStyle/>
        <a:p>
          <a:endParaRPr lang="en-GB"/>
        </a:p>
      </dgm:t>
    </dgm:pt>
    <dgm:pt modelId="{F93DF7C0-7508-4FA7-A14F-C0833F7989FE}">
      <dgm:prSet phldrT="[Text]"/>
      <dgm:spPr/>
      <dgm:t>
        <a:bodyPr/>
        <a:lstStyle/>
        <a:p>
          <a:r>
            <a:rPr lang="en-GB" dirty="0" smtClean="0"/>
            <a:t>Share</a:t>
          </a:r>
          <a:endParaRPr lang="en-GB" dirty="0"/>
        </a:p>
      </dgm:t>
    </dgm:pt>
    <dgm:pt modelId="{B2BC54D8-A5CD-4E6E-BF91-9511CB54AA17}" type="parTrans" cxnId="{F4A15F0D-97D6-481A-96D1-2E50B1384D6B}">
      <dgm:prSet/>
      <dgm:spPr/>
      <dgm:t>
        <a:bodyPr/>
        <a:lstStyle/>
        <a:p>
          <a:endParaRPr lang="en-GB"/>
        </a:p>
      </dgm:t>
    </dgm:pt>
    <dgm:pt modelId="{E20E2F6A-8550-4BB0-8872-F0D8C4ED541C}" type="sibTrans" cxnId="{F4A15F0D-97D6-481A-96D1-2E50B1384D6B}">
      <dgm:prSet/>
      <dgm:spPr/>
      <dgm:t>
        <a:bodyPr/>
        <a:lstStyle/>
        <a:p>
          <a:endParaRPr lang="en-GB"/>
        </a:p>
      </dgm:t>
    </dgm:pt>
    <dgm:pt modelId="{03FB6D69-7BBA-457F-A039-23A6E113196A}">
      <dgm:prSet phldrT="[Text]"/>
      <dgm:spPr/>
      <dgm:t>
        <a:bodyPr/>
        <a:lstStyle/>
        <a:p>
          <a:r>
            <a:rPr lang="en-GB" dirty="0" smtClean="0"/>
            <a:t>Preserve</a:t>
          </a:r>
          <a:endParaRPr lang="en-GB" dirty="0"/>
        </a:p>
      </dgm:t>
    </dgm:pt>
    <dgm:pt modelId="{774D3DAA-F615-4C6E-8AF1-689BBD15FB8F}" type="parTrans" cxnId="{D5F097AD-0038-4E41-B413-1CD8195BF946}">
      <dgm:prSet/>
      <dgm:spPr/>
      <dgm:t>
        <a:bodyPr/>
        <a:lstStyle/>
        <a:p>
          <a:endParaRPr lang="en-GB"/>
        </a:p>
      </dgm:t>
    </dgm:pt>
    <dgm:pt modelId="{E470E79C-346C-404A-A9FE-693677EA7448}" type="sibTrans" cxnId="{D5F097AD-0038-4E41-B413-1CD8195BF946}">
      <dgm:prSet/>
      <dgm:spPr/>
      <dgm:t>
        <a:bodyPr/>
        <a:lstStyle/>
        <a:p>
          <a:endParaRPr lang="en-GB"/>
        </a:p>
      </dgm:t>
    </dgm:pt>
    <dgm:pt modelId="{0E076F2D-29B6-4BE6-953B-E02C29A415E1}">
      <dgm:prSet phldrT="[Text]"/>
      <dgm:spPr/>
      <dgm:t>
        <a:bodyPr/>
        <a:lstStyle/>
        <a:p>
          <a:r>
            <a:rPr lang="en-GB" dirty="0" smtClean="0"/>
            <a:t>Store</a:t>
          </a:r>
          <a:endParaRPr lang="en-GB" dirty="0"/>
        </a:p>
      </dgm:t>
    </dgm:pt>
    <dgm:pt modelId="{A551CB95-F54E-4DC0-B606-CA7CEC79DD20}" type="parTrans" cxnId="{1A794471-8DA5-4CD3-807E-28FB1E9B34CC}">
      <dgm:prSet/>
      <dgm:spPr/>
      <dgm:t>
        <a:bodyPr/>
        <a:lstStyle/>
        <a:p>
          <a:endParaRPr lang="en-GB"/>
        </a:p>
      </dgm:t>
    </dgm:pt>
    <dgm:pt modelId="{8F2C7463-D012-40AA-818A-30E8BDC68992}" type="sibTrans" cxnId="{1A794471-8DA5-4CD3-807E-28FB1E9B34CC}">
      <dgm:prSet/>
      <dgm:spPr/>
      <dgm:t>
        <a:bodyPr/>
        <a:lstStyle/>
        <a:p>
          <a:endParaRPr lang="en-GB"/>
        </a:p>
      </dgm:t>
    </dgm:pt>
    <dgm:pt modelId="{A8E25276-E0BD-4887-91AF-277E5BE97D57}" type="pres">
      <dgm:prSet presAssocID="{C5329AFB-59F5-4C94-8FCA-0AB5B31055A1}" presName="Name0" presStyleCnt="0">
        <dgm:presLayoutVars>
          <dgm:dir/>
          <dgm:resizeHandles val="exact"/>
        </dgm:presLayoutVars>
      </dgm:prSet>
      <dgm:spPr/>
      <dgm:t>
        <a:bodyPr/>
        <a:lstStyle/>
        <a:p>
          <a:endParaRPr lang="en-GB"/>
        </a:p>
      </dgm:t>
    </dgm:pt>
    <dgm:pt modelId="{08D60657-85F1-42F6-B1BA-5EEEF4DABB05}" type="pres">
      <dgm:prSet presAssocID="{C5329AFB-59F5-4C94-8FCA-0AB5B31055A1}" presName="cycle" presStyleCnt="0"/>
      <dgm:spPr/>
      <dgm:t>
        <a:bodyPr/>
        <a:lstStyle/>
        <a:p>
          <a:endParaRPr lang="en-GB"/>
        </a:p>
      </dgm:t>
    </dgm:pt>
    <dgm:pt modelId="{69EE2C61-6425-4640-909C-00656A7B900D}" type="pres">
      <dgm:prSet presAssocID="{70938492-2E26-48F7-9EB7-F79362F54C14}" presName="nodeFirstNode" presStyleLbl="node1" presStyleIdx="0" presStyleCnt="6" custRadScaleRad="100030" custRadScaleInc="-296">
        <dgm:presLayoutVars>
          <dgm:bulletEnabled val="1"/>
        </dgm:presLayoutVars>
      </dgm:prSet>
      <dgm:spPr/>
      <dgm:t>
        <a:bodyPr/>
        <a:lstStyle/>
        <a:p>
          <a:endParaRPr lang="en-GB"/>
        </a:p>
      </dgm:t>
    </dgm:pt>
    <dgm:pt modelId="{C057B53F-C3BB-483B-8C8D-2531B5A6F112}" type="pres">
      <dgm:prSet presAssocID="{1A65F0E2-F1C8-4F9D-8591-A02D69F746E0}" presName="sibTransFirstNode" presStyleLbl="bgShp" presStyleIdx="0" presStyleCnt="1"/>
      <dgm:spPr/>
      <dgm:t>
        <a:bodyPr/>
        <a:lstStyle/>
        <a:p>
          <a:endParaRPr lang="en-GB"/>
        </a:p>
      </dgm:t>
    </dgm:pt>
    <dgm:pt modelId="{FBF47795-8134-4B54-AF37-523ED6FDEF9F}" type="pres">
      <dgm:prSet presAssocID="{11FE78AA-94D0-4EA4-9A04-4CF9DBA8DD9D}" presName="nodeFollowingNodes" presStyleLbl="node1" presStyleIdx="1" presStyleCnt="6">
        <dgm:presLayoutVars>
          <dgm:bulletEnabled val="1"/>
        </dgm:presLayoutVars>
      </dgm:prSet>
      <dgm:spPr/>
      <dgm:t>
        <a:bodyPr/>
        <a:lstStyle/>
        <a:p>
          <a:endParaRPr lang="en-GB"/>
        </a:p>
      </dgm:t>
    </dgm:pt>
    <dgm:pt modelId="{C45297F9-5019-40F1-BC26-11A696317A55}" type="pres">
      <dgm:prSet presAssocID="{43E5C990-BC01-49B2-A495-2065E2B7915D}" presName="nodeFollowingNodes" presStyleLbl="node1" presStyleIdx="2" presStyleCnt="6">
        <dgm:presLayoutVars>
          <dgm:bulletEnabled val="1"/>
        </dgm:presLayoutVars>
      </dgm:prSet>
      <dgm:spPr/>
      <dgm:t>
        <a:bodyPr/>
        <a:lstStyle/>
        <a:p>
          <a:endParaRPr lang="en-GB"/>
        </a:p>
      </dgm:t>
    </dgm:pt>
    <dgm:pt modelId="{62AA2BA5-611F-494C-B1D0-A0921BBFACD9}" type="pres">
      <dgm:prSet presAssocID="{0E076F2D-29B6-4BE6-953B-E02C29A415E1}" presName="nodeFollowingNodes" presStyleLbl="node1" presStyleIdx="3" presStyleCnt="6">
        <dgm:presLayoutVars>
          <dgm:bulletEnabled val="1"/>
        </dgm:presLayoutVars>
      </dgm:prSet>
      <dgm:spPr/>
      <dgm:t>
        <a:bodyPr/>
        <a:lstStyle/>
        <a:p>
          <a:endParaRPr lang="en-GB"/>
        </a:p>
      </dgm:t>
    </dgm:pt>
    <dgm:pt modelId="{E068E2B9-1EF1-481C-B52A-467A3FF42150}" type="pres">
      <dgm:prSet presAssocID="{F93DF7C0-7508-4FA7-A14F-C0833F7989FE}" presName="nodeFollowingNodes" presStyleLbl="node1" presStyleIdx="4" presStyleCnt="6">
        <dgm:presLayoutVars>
          <dgm:bulletEnabled val="1"/>
        </dgm:presLayoutVars>
      </dgm:prSet>
      <dgm:spPr/>
      <dgm:t>
        <a:bodyPr/>
        <a:lstStyle/>
        <a:p>
          <a:endParaRPr lang="en-GB"/>
        </a:p>
      </dgm:t>
    </dgm:pt>
    <dgm:pt modelId="{4526CD32-D2FE-40FD-89A3-A6382E0D23EE}" type="pres">
      <dgm:prSet presAssocID="{03FB6D69-7BBA-457F-A039-23A6E113196A}" presName="nodeFollowingNodes" presStyleLbl="node1" presStyleIdx="5" presStyleCnt="6">
        <dgm:presLayoutVars>
          <dgm:bulletEnabled val="1"/>
        </dgm:presLayoutVars>
      </dgm:prSet>
      <dgm:spPr/>
      <dgm:t>
        <a:bodyPr/>
        <a:lstStyle/>
        <a:p>
          <a:endParaRPr lang="en-GB"/>
        </a:p>
      </dgm:t>
    </dgm:pt>
  </dgm:ptLst>
  <dgm:cxnLst>
    <dgm:cxn modelId="{05A29B5A-8D25-49FB-B91C-116F95A28621}" type="presOf" srcId="{0E076F2D-29B6-4BE6-953B-E02C29A415E1}" destId="{62AA2BA5-611F-494C-B1D0-A0921BBFACD9}" srcOrd="0" destOrd="0" presId="urn:microsoft.com/office/officeart/2005/8/layout/cycle3"/>
    <dgm:cxn modelId="{181D0586-5DCD-460D-8949-1226E4CAD3FD}" srcId="{C5329AFB-59F5-4C94-8FCA-0AB5B31055A1}" destId="{43E5C990-BC01-49B2-A495-2065E2B7915D}" srcOrd="2" destOrd="0" parTransId="{01D1D6A6-C2D8-4610-A779-58AF66FBB451}" sibTransId="{1594A925-F6A3-490F-ADD1-C18404D0FAB9}"/>
    <dgm:cxn modelId="{F4A15F0D-97D6-481A-96D1-2E50B1384D6B}" srcId="{C5329AFB-59F5-4C94-8FCA-0AB5B31055A1}" destId="{F93DF7C0-7508-4FA7-A14F-C0833F7989FE}" srcOrd="4" destOrd="0" parTransId="{B2BC54D8-A5CD-4E6E-BF91-9511CB54AA17}" sibTransId="{E20E2F6A-8550-4BB0-8872-F0D8C4ED541C}"/>
    <dgm:cxn modelId="{EE265990-98D8-4268-B7CB-344D0EDA34F5}" type="presOf" srcId="{70938492-2E26-48F7-9EB7-F79362F54C14}" destId="{69EE2C61-6425-4640-909C-00656A7B900D}" srcOrd="0" destOrd="0" presId="urn:microsoft.com/office/officeart/2005/8/layout/cycle3"/>
    <dgm:cxn modelId="{80AA2B70-355A-4FA4-9FB9-137CD1E9EF85}" srcId="{C5329AFB-59F5-4C94-8FCA-0AB5B31055A1}" destId="{70938492-2E26-48F7-9EB7-F79362F54C14}" srcOrd="0" destOrd="0" parTransId="{74A0347C-F0A9-4598-B564-4F21E463F451}" sibTransId="{1A65F0E2-F1C8-4F9D-8591-A02D69F746E0}"/>
    <dgm:cxn modelId="{30C32F9B-48EB-4FFD-9D7A-B2F35C6A151F}" type="presOf" srcId="{11FE78AA-94D0-4EA4-9A04-4CF9DBA8DD9D}" destId="{FBF47795-8134-4B54-AF37-523ED6FDEF9F}" srcOrd="0" destOrd="0" presId="urn:microsoft.com/office/officeart/2005/8/layout/cycle3"/>
    <dgm:cxn modelId="{1E1B630E-363C-4DF0-B2D2-9DE72FC33176}" type="presOf" srcId="{F93DF7C0-7508-4FA7-A14F-C0833F7989FE}" destId="{E068E2B9-1EF1-481C-B52A-467A3FF42150}" srcOrd="0" destOrd="0" presId="urn:microsoft.com/office/officeart/2005/8/layout/cycle3"/>
    <dgm:cxn modelId="{F4F40418-E593-4C55-A576-CCE162D69112}" type="presOf" srcId="{C5329AFB-59F5-4C94-8FCA-0AB5B31055A1}" destId="{A8E25276-E0BD-4887-91AF-277E5BE97D57}" srcOrd="0" destOrd="0" presId="urn:microsoft.com/office/officeart/2005/8/layout/cycle3"/>
    <dgm:cxn modelId="{D5F097AD-0038-4E41-B413-1CD8195BF946}" srcId="{C5329AFB-59F5-4C94-8FCA-0AB5B31055A1}" destId="{03FB6D69-7BBA-457F-A039-23A6E113196A}" srcOrd="5" destOrd="0" parTransId="{774D3DAA-F615-4C6E-8AF1-689BBD15FB8F}" sibTransId="{E470E79C-346C-404A-A9FE-693677EA7448}"/>
    <dgm:cxn modelId="{DDE8D88E-6F0B-4D2E-8627-80252B04B4FA}" type="presOf" srcId="{1A65F0E2-F1C8-4F9D-8591-A02D69F746E0}" destId="{C057B53F-C3BB-483B-8C8D-2531B5A6F112}" srcOrd="0" destOrd="0" presId="urn:microsoft.com/office/officeart/2005/8/layout/cycle3"/>
    <dgm:cxn modelId="{8EA813E8-5814-41B2-8C08-A672F5F2C19B}" type="presOf" srcId="{43E5C990-BC01-49B2-A495-2065E2B7915D}" destId="{C45297F9-5019-40F1-BC26-11A696317A55}" srcOrd="0" destOrd="0" presId="urn:microsoft.com/office/officeart/2005/8/layout/cycle3"/>
    <dgm:cxn modelId="{1A794471-8DA5-4CD3-807E-28FB1E9B34CC}" srcId="{C5329AFB-59F5-4C94-8FCA-0AB5B31055A1}" destId="{0E076F2D-29B6-4BE6-953B-E02C29A415E1}" srcOrd="3" destOrd="0" parTransId="{A551CB95-F54E-4DC0-B606-CA7CEC79DD20}" sibTransId="{8F2C7463-D012-40AA-818A-30E8BDC68992}"/>
    <dgm:cxn modelId="{B21BF4FE-A866-4BB1-9EC8-D0119E73974A}" srcId="{C5329AFB-59F5-4C94-8FCA-0AB5B31055A1}" destId="{11FE78AA-94D0-4EA4-9A04-4CF9DBA8DD9D}" srcOrd="1" destOrd="0" parTransId="{2DDE25B9-0791-4514-91C3-4E680CC9AB1B}" sibTransId="{97892508-0E46-43AC-8DDB-6B6423E1B22B}"/>
    <dgm:cxn modelId="{8A2D7379-8C73-4B20-9E16-5B81485E9522}" type="presOf" srcId="{03FB6D69-7BBA-457F-A039-23A6E113196A}" destId="{4526CD32-D2FE-40FD-89A3-A6382E0D23EE}" srcOrd="0" destOrd="0" presId="urn:microsoft.com/office/officeart/2005/8/layout/cycle3"/>
    <dgm:cxn modelId="{7D42905D-0A18-4BA6-8534-A9F39C4738F5}" type="presParOf" srcId="{A8E25276-E0BD-4887-91AF-277E5BE97D57}" destId="{08D60657-85F1-42F6-B1BA-5EEEF4DABB05}" srcOrd="0" destOrd="0" presId="urn:microsoft.com/office/officeart/2005/8/layout/cycle3"/>
    <dgm:cxn modelId="{6ACEA2F6-AD5C-435B-AFB1-B008975C0AA8}" type="presParOf" srcId="{08D60657-85F1-42F6-B1BA-5EEEF4DABB05}" destId="{69EE2C61-6425-4640-909C-00656A7B900D}" srcOrd="0" destOrd="0" presId="urn:microsoft.com/office/officeart/2005/8/layout/cycle3"/>
    <dgm:cxn modelId="{CEE60384-A2C9-455F-B785-3E8821B6FE86}" type="presParOf" srcId="{08D60657-85F1-42F6-B1BA-5EEEF4DABB05}" destId="{C057B53F-C3BB-483B-8C8D-2531B5A6F112}" srcOrd="1" destOrd="0" presId="urn:microsoft.com/office/officeart/2005/8/layout/cycle3"/>
    <dgm:cxn modelId="{6E230758-D76A-46E2-944F-F91EE988C7CE}" type="presParOf" srcId="{08D60657-85F1-42F6-B1BA-5EEEF4DABB05}" destId="{FBF47795-8134-4B54-AF37-523ED6FDEF9F}" srcOrd="2" destOrd="0" presId="urn:microsoft.com/office/officeart/2005/8/layout/cycle3"/>
    <dgm:cxn modelId="{4CD6A9E1-0370-4153-A264-0FA8C347D6C0}" type="presParOf" srcId="{08D60657-85F1-42F6-B1BA-5EEEF4DABB05}" destId="{C45297F9-5019-40F1-BC26-11A696317A55}" srcOrd="3" destOrd="0" presId="urn:microsoft.com/office/officeart/2005/8/layout/cycle3"/>
    <dgm:cxn modelId="{C59DFF79-6916-449A-9532-AF9E6C5CA6D5}" type="presParOf" srcId="{08D60657-85F1-42F6-B1BA-5EEEF4DABB05}" destId="{62AA2BA5-611F-494C-B1D0-A0921BBFACD9}" srcOrd="4" destOrd="0" presId="urn:microsoft.com/office/officeart/2005/8/layout/cycle3"/>
    <dgm:cxn modelId="{74A6B33B-91D9-40EB-8CBB-786EC674DBE5}" type="presParOf" srcId="{08D60657-85F1-42F6-B1BA-5EEEF4DABB05}" destId="{E068E2B9-1EF1-481C-B52A-467A3FF42150}" srcOrd="5" destOrd="0" presId="urn:microsoft.com/office/officeart/2005/8/layout/cycle3"/>
    <dgm:cxn modelId="{BB5FB50F-0B3A-4B0E-9F84-7D7FAB3C95F5}" type="presParOf" srcId="{08D60657-85F1-42F6-B1BA-5EEEF4DABB05}" destId="{4526CD32-D2FE-40FD-89A3-A6382E0D23EE}"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57B53F-C3BB-483B-8C8D-2531B5A6F112}">
      <dsp:nvSpPr>
        <dsp:cNvPr id="0" name=""/>
        <dsp:cNvSpPr/>
      </dsp:nvSpPr>
      <dsp:spPr>
        <a:xfrm>
          <a:off x="32209" y="-5543"/>
          <a:ext cx="2212282" cy="2212282"/>
        </a:xfrm>
        <a:prstGeom prst="circularArrow">
          <a:avLst>
            <a:gd name="adj1" fmla="val 5274"/>
            <a:gd name="adj2" fmla="val 312630"/>
            <a:gd name="adj3" fmla="val 14468154"/>
            <a:gd name="adj4" fmla="val 16987876"/>
            <a:gd name="adj5" fmla="val 547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EE2C61-6425-4640-909C-00656A7B900D}">
      <dsp:nvSpPr>
        <dsp:cNvPr id="0" name=""/>
        <dsp:cNvSpPr/>
      </dsp:nvSpPr>
      <dsp:spPr>
        <a:xfrm>
          <a:off x="775743" y="1072"/>
          <a:ext cx="725213" cy="3626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t>Create</a:t>
          </a:r>
          <a:endParaRPr lang="en-GB" sz="1000" kern="1200" dirty="0"/>
        </a:p>
      </dsp:txBody>
      <dsp:txXfrm>
        <a:off x="793444" y="18773"/>
        <a:ext cx="689811" cy="327204"/>
      </dsp:txXfrm>
    </dsp:sp>
    <dsp:sp modelId="{FBF47795-8134-4B54-AF37-523ED6FDEF9F}">
      <dsp:nvSpPr>
        <dsp:cNvPr id="0" name=""/>
        <dsp:cNvSpPr/>
      </dsp:nvSpPr>
      <dsp:spPr>
        <a:xfrm>
          <a:off x="1555366" y="450077"/>
          <a:ext cx="725213" cy="3626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t>Document</a:t>
          </a:r>
          <a:endParaRPr lang="en-GB" sz="1000" kern="1200" dirty="0"/>
        </a:p>
      </dsp:txBody>
      <dsp:txXfrm>
        <a:off x="1573067" y="467778"/>
        <a:ext cx="689811" cy="327204"/>
      </dsp:txXfrm>
    </dsp:sp>
    <dsp:sp modelId="{C45297F9-5019-40F1-BC26-11A696317A55}">
      <dsp:nvSpPr>
        <dsp:cNvPr id="0" name=""/>
        <dsp:cNvSpPr/>
      </dsp:nvSpPr>
      <dsp:spPr>
        <a:xfrm>
          <a:off x="1555366" y="1347555"/>
          <a:ext cx="725213" cy="3626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t>Use</a:t>
          </a:r>
          <a:endParaRPr lang="en-GB" sz="1000" kern="1200" dirty="0"/>
        </a:p>
      </dsp:txBody>
      <dsp:txXfrm>
        <a:off x="1573067" y="1365256"/>
        <a:ext cx="689811" cy="327204"/>
      </dsp:txXfrm>
    </dsp:sp>
    <dsp:sp modelId="{62AA2BA5-611F-494C-B1D0-A0921BBFACD9}">
      <dsp:nvSpPr>
        <dsp:cNvPr id="0" name=""/>
        <dsp:cNvSpPr/>
      </dsp:nvSpPr>
      <dsp:spPr>
        <a:xfrm>
          <a:off x="778128" y="1796294"/>
          <a:ext cx="725213" cy="3626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t>Store</a:t>
          </a:r>
          <a:endParaRPr lang="en-GB" sz="1000" kern="1200" dirty="0"/>
        </a:p>
      </dsp:txBody>
      <dsp:txXfrm>
        <a:off x="795829" y="1813995"/>
        <a:ext cx="689811" cy="327204"/>
      </dsp:txXfrm>
    </dsp:sp>
    <dsp:sp modelId="{E068E2B9-1EF1-481C-B52A-467A3FF42150}">
      <dsp:nvSpPr>
        <dsp:cNvPr id="0" name=""/>
        <dsp:cNvSpPr/>
      </dsp:nvSpPr>
      <dsp:spPr>
        <a:xfrm>
          <a:off x="890" y="1347555"/>
          <a:ext cx="725213" cy="3626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t>Share</a:t>
          </a:r>
          <a:endParaRPr lang="en-GB" sz="1000" kern="1200" dirty="0"/>
        </a:p>
      </dsp:txBody>
      <dsp:txXfrm>
        <a:off x="18591" y="1365256"/>
        <a:ext cx="689811" cy="327204"/>
      </dsp:txXfrm>
    </dsp:sp>
    <dsp:sp modelId="{4526CD32-D2FE-40FD-89A3-A6382E0D23EE}">
      <dsp:nvSpPr>
        <dsp:cNvPr id="0" name=""/>
        <dsp:cNvSpPr/>
      </dsp:nvSpPr>
      <dsp:spPr>
        <a:xfrm>
          <a:off x="890" y="450077"/>
          <a:ext cx="725213" cy="3626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t>Preserve</a:t>
          </a:r>
          <a:endParaRPr lang="en-GB" sz="1000" kern="1200" dirty="0"/>
        </a:p>
      </dsp:txBody>
      <dsp:txXfrm>
        <a:off x="18591" y="467778"/>
        <a:ext cx="689811" cy="327204"/>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3"/>
          </a:xfrm>
          <a:prstGeom prst="rect">
            <a:avLst/>
          </a:prstGeom>
        </p:spPr>
        <p:txBody>
          <a:bodyPr vert="horz" lIns="91716" tIns="45858" rIns="91716" bIns="45858" rtlCol="0"/>
          <a:lstStyle>
            <a:lvl1pPr algn="l">
              <a:defRPr sz="1200"/>
            </a:lvl1pPr>
          </a:lstStyle>
          <a:p>
            <a:endParaRPr lang="en-GB"/>
          </a:p>
        </p:txBody>
      </p:sp>
      <p:sp>
        <p:nvSpPr>
          <p:cNvPr id="3" name="Date Placeholder 2"/>
          <p:cNvSpPr>
            <a:spLocks noGrp="1"/>
          </p:cNvSpPr>
          <p:nvPr>
            <p:ph type="dt" idx="1"/>
          </p:nvPr>
        </p:nvSpPr>
        <p:spPr>
          <a:xfrm>
            <a:off x="3850444" y="0"/>
            <a:ext cx="2945659" cy="496333"/>
          </a:xfrm>
          <a:prstGeom prst="rect">
            <a:avLst/>
          </a:prstGeom>
        </p:spPr>
        <p:txBody>
          <a:bodyPr vert="horz" lIns="91716" tIns="45858" rIns="91716" bIns="45858" rtlCol="0"/>
          <a:lstStyle>
            <a:lvl1pPr algn="r">
              <a:defRPr sz="1200"/>
            </a:lvl1pPr>
          </a:lstStyle>
          <a:p>
            <a:fld id="{4DB7D605-3A92-4E84-BB31-A571166815F9}" type="datetimeFigureOut">
              <a:rPr lang="en-GB" smtClean="0"/>
              <a:pPr/>
              <a:t>18/05/2015</a:t>
            </a:fld>
            <a:endParaRPr lang="en-GB"/>
          </a:p>
        </p:txBody>
      </p:sp>
      <p:sp>
        <p:nvSpPr>
          <p:cNvPr id="4" name="Slide Image Placeholder 3"/>
          <p:cNvSpPr>
            <a:spLocks noGrp="1" noRot="1" noChangeAspect="1"/>
          </p:cNvSpPr>
          <p:nvPr>
            <p:ph type="sldImg" idx="2"/>
          </p:nvPr>
        </p:nvSpPr>
        <p:spPr>
          <a:xfrm>
            <a:off x="917575" y="746125"/>
            <a:ext cx="4962525" cy="3721100"/>
          </a:xfrm>
          <a:prstGeom prst="rect">
            <a:avLst/>
          </a:prstGeom>
          <a:noFill/>
          <a:ln w="12700">
            <a:solidFill>
              <a:prstClr val="black"/>
            </a:solidFill>
          </a:ln>
        </p:spPr>
        <p:txBody>
          <a:bodyPr vert="horz" lIns="91716" tIns="45858" rIns="91716" bIns="45858"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716" tIns="45858" rIns="91716" bIns="4585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28583"/>
            <a:ext cx="2945659" cy="496333"/>
          </a:xfrm>
          <a:prstGeom prst="rect">
            <a:avLst/>
          </a:prstGeom>
        </p:spPr>
        <p:txBody>
          <a:bodyPr vert="horz" lIns="91716" tIns="45858" rIns="91716" bIns="45858"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3"/>
            <a:ext cx="2945659" cy="496333"/>
          </a:xfrm>
          <a:prstGeom prst="rect">
            <a:avLst/>
          </a:prstGeom>
        </p:spPr>
        <p:txBody>
          <a:bodyPr vert="horz" lIns="91716" tIns="45858" rIns="91716" bIns="45858" rtlCol="0" anchor="b"/>
          <a:lstStyle>
            <a:lvl1pPr algn="r">
              <a:defRPr sz="1200"/>
            </a:lvl1pPr>
          </a:lstStyle>
          <a:p>
            <a:fld id="{D4D648DB-08B3-4C37-99AC-20C6D518D609}" type="slidenum">
              <a:rPr lang="en-GB" smtClean="0"/>
              <a:pPr/>
              <a:t>‹#›</a:t>
            </a:fld>
            <a:endParaRPr lang="en-GB"/>
          </a:p>
        </p:txBody>
      </p:sp>
    </p:spTree>
    <p:extLst>
      <p:ext uri="{BB962C8B-B14F-4D97-AF65-F5344CB8AC3E}">
        <p14:creationId xmlns:p14="http://schemas.microsoft.com/office/powerpoint/2010/main" val="1156233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12</a:t>
            </a:fld>
            <a:endParaRPr lang="en-GB"/>
          </a:p>
        </p:txBody>
      </p:sp>
    </p:spTree>
    <p:extLst>
      <p:ext uri="{BB962C8B-B14F-4D97-AF65-F5344CB8AC3E}">
        <p14:creationId xmlns:p14="http://schemas.microsoft.com/office/powerpoint/2010/main" val="3933191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7155" fontAlgn="base">
              <a:spcBef>
                <a:spcPct val="30000"/>
              </a:spcBef>
              <a:spcAft>
                <a:spcPct val="0"/>
              </a:spcAft>
              <a:defRPr/>
            </a:pPr>
            <a:endParaRPr lang="en-GB" b="1" dirty="0" smtClean="0"/>
          </a:p>
          <a:p>
            <a:endParaRPr lang="en-GB" dirty="0"/>
          </a:p>
        </p:txBody>
      </p:sp>
      <p:sp>
        <p:nvSpPr>
          <p:cNvPr id="4" name="Slide Number Placeholder 3"/>
          <p:cNvSpPr>
            <a:spLocks noGrp="1"/>
          </p:cNvSpPr>
          <p:nvPr>
            <p:ph type="sldNum" sz="quarter" idx="10"/>
          </p:nvPr>
        </p:nvSpPr>
        <p:spPr/>
        <p:txBody>
          <a:bodyPr/>
          <a:lstStyle/>
          <a:p>
            <a:fld id="{47BC7BE3-7294-4AE3-B0E1-5A52E80B3FDA}" type="slidenum">
              <a:rPr lang="en-GB" smtClean="0"/>
              <a:pPr/>
              <a:t>13</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14</a:t>
            </a:fld>
            <a:endParaRPr lang="en-GB"/>
          </a:p>
        </p:txBody>
      </p:sp>
    </p:spTree>
    <p:extLst>
      <p:ext uri="{BB962C8B-B14F-4D97-AF65-F5344CB8AC3E}">
        <p14:creationId xmlns:p14="http://schemas.microsoft.com/office/powerpoint/2010/main" val="1932652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917575" y="746125"/>
            <a:ext cx="4962525" cy="3721100"/>
          </a:xfrm>
          <a:ln/>
        </p:spPr>
      </p:sp>
      <p:sp>
        <p:nvSpPr>
          <p:cNvPr id="51203" name="Rectangle 3"/>
          <p:cNvSpPr>
            <a:spLocks noGrp="1" noChangeArrowheads="1"/>
          </p:cNvSpPr>
          <p:nvPr>
            <p:ph type="body" idx="1"/>
          </p:nvPr>
        </p:nvSpPr>
        <p:spPr>
          <a:xfrm>
            <a:off x="680984" y="4716193"/>
            <a:ext cx="5435708" cy="4465217"/>
          </a:xfrm>
          <a:noFill/>
          <a:ln/>
        </p:spPr>
        <p:txBody>
          <a:bodyPr/>
          <a:lstStyle/>
          <a:p>
            <a:pPr eaLnBrk="1" hangingPunct="1"/>
            <a:endParaRPr lang="en-US" smtClean="0">
              <a:ea typeface="ＭＳ Ｐゴシック" pitchFamily="34" charset="-128"/>
            </a:endParaRPr>
          </a:p>
        </p:txBody>
      </p:sp>
      <p:sp>
        <p:nvSpPr>
          <p:cNvPr id="51204" name="Header Placeholder 3"/>
          <p:cNvSpPr>
            <a:spLocks noGrp="1"/>
          </p:cNvSpPr>
          <p:nvPr>
            <p:ph type="hdr" sz="quarter"/>
          </p:nvPr>
        </p:nvSpPr>
        <p:spPr>
          <a:noFill/>
        </p:spPr>
        <p:txBody>
          <a:bodyPr/>
          <a:lstStyle/>
          <a:p>
            <a:pPr defTabSz="915709"/>
            <a:endParaRPr lang="en-US" dirty="0" smtClean="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C954334-06FE-4BC9-8D02-D914F4D40049}" type="slidenum">
              <a:rPr lang="en-GB" smtClean="0"/>
              <a:pPr/>
              <a:t>16</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xfrm>
            <a:off x="919163" y="746125"/>
            <a:ext cx="4960937" cy="3721100"/>
          </a:xfrm>
          <a:ln/>
        </p:spPr>
      </p:sp>
      <p:sp>
        <p:nvSpPr>
          <p:cNvPr id="48130" name="Rectangle 3"/>
          <p:cNvSpPr>
            <a:spLocks noGrp="1" noChangeArrowheads="1"/>
          </p:cNvSpPr>
          <p:nvPr>
            <p:ph type="body" idx="1"/>
          </p:nvPr>
        </p:nvSpPr>
        <p:spPr>
          <a:xfrm>
            <a:off x="905952" y="4714654"/>
            <a:ext cx="4985772" cy="4466756"/>
          </a:xfrm>
          <a:noFill/>
          <a:ln/>
        </p:spPr>
        <p:txBody>
          <a:bodyPr lIns="91705" tIns="45853" rIns="91705" bIns="45853"/>
          <a:lstStyle/>
          <a:p>
            <a:pPr defTabSz="878962"/>
            <a:endParaRPr lang="en-US" dirty="0"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C04989D-2D51-4292-AEE0-0F6BF3E747C7}" type="slidenum">
              <a:rPr lang="en-GB" smtClean="0"/>
              <a:pPr/>
              <a:t>18</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C04989D-2D51-4292-AEE0-0F6BF3E747C7}" type="slidenum">
              <a:rPr lang="en-GB" smtClean="0"/>
              <a:pPr/>
              <a:t>19</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1" name="Rectangle 3"/>
          <p:cNvSpPr>
            <a:spLocks noGrp="1" noChangeArrowheads="1"/>
          </p:cNvSpPr>
          <p:nvPr>
            <p:ph type="body" idx="1"/>
          </p:nvPr>
        </p:nvSpPr>
        <p:spPr/>
        <p:txBody>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21</a:t>
            </a:fld>
            <a:endParaRPr lang="en-GB"/>
          </a:p>
        </p:txBody>
      </p:sp>
    </p:spTree>
    <p:extLst>
      <p:ext uri="{BB962C8B-B14F-4D97-AF65-F5344CB8AC3E}">
        <p14:creationId xmlns:p14="http://schemas.microsoft.com/office/powerpoint/2010/main" val="2774517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3</a:t>
            </a:fld>
            <a:endParaRPr lang="en-GB"/>
          </a:p>
        </p:txBody>
      </p:sp>
    </p:spTree>
    <p:extLst>
      <p:ext uri="{BB962C8B-B14F-4D97-AF65-F5344CB8AC3E}">
        <p14:creationId xmlns:p14="http://schemas.microsoft.com/office/powerpoint/2010/main" val="21144043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22</a:t>
            </a:fld>
            <a:endParaRPr lang="en-GB"/>
          </a:p>
        </p:txBody>
      </p:sp>
    </p:spTree>
    <p:extLst>
      <p:ext uri="{BB962C8B-B14F-4D97-AF65-F5344CB8AC3E}">
        <p14:creationId xmlns:p14="http://schemas.microsoft.com/office/powerpoint/2010/main" val="21144043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4A802F5-E126-4B0F-85CF-DFB40C258FD6}" type="slidenum">
              <a:rPr lang="en-GB" smtClean="0"/>
              <a:pPr/>
              <a:t>23</a:t>
            </a:fld>
            <a:endParaRPr lang="en-GB"/>
          </a:p>
        </p:txBody>
      </p:sp>
    </p:spTree>
    <p:extLst>
      <p:ext uri="{BB962C8B-B14F-4D97-AF65-F5344CB8AC3E}">
        <p14:creationId xmlns:p14="http://schemas.microsoft.com/office/powerpoint/2010/main" val="25002179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dirty="0" smtClean="0"/>
              <a:t>In-project (direct) costs:</a:t>
            </a:r>
          </a:p>
          <a:p>
            <a:pPr lvl="1"/>
            <a:r>
              <a:rPr lang="en-GB" sz="2000" dirty="0" smtClean="0"/>
              <a:t>covers hardware, staff, expenses, costs of preparing data &amp; metadata...</a:t>
            </a:r>
          </a:p>
          <a:p>
            <a:pPr lvl="1"/>
            <a:endParaRPr lang="en-GB" sz="1100" dirty="0" smtClean="0"/>
          </a:p>
          <a:p>
            <a:r>
              <a:rPr lang="en-GB" sz="2400" dirty="0" smtClean="0"/>
              <a:t>Post project (largely indirect) costs:	</a:t>
            </a:r>
          </a:p>
          <a:p>
            <a:pPr lvl="1"/>
            <a:r>
              <a:rPr lang="en-GB" sz="2000" dirty="0" smtClean="0"/>
              <a:t>existing services should be used where possible</a:t>
            </a:r>
          </a:p>
          <a:p>
            <a:pPr lvl="1"/>
            <a:r>
              <a:rPr lang="en-GB" sz="2000" dirty="0" smtClean="0"/>
              <a:t>where an institution is going to provide a data repository, costs should be met through FEC</a:t>
            </a:r>
          </a:p>
          <a:p>
            <a:pPr lvl="1"/>
            <a:r>
              <a:rPr lang="en-GB" sz="2000" dirty="0" smtClean="0"/>
              <a:t>outsourcing to a third-party is also an option</a:t>
            </a:r>
          </a:p>
          <a:p>
            <a:endParaRPr lang="en-GB" dirty="0"/>
          </a:p>
        </p:txBody>
      </p:sp>
      <p:sp>
        <p:nvSpPr>
          <p:cNvPr id="4" name="Slide Number Placeholder 3"/>
          <p:cNvSpPr>
            <a:spLocks noGrp="1"/>
          </p:cNvSpPr>
          <p:nvPr>
            <p:ph type="sldNum" sz="quarter" idx="10"/>
          </p:nvPr>
        </p:nvSpPr>
        <p:spPr/>
        <p:txBody>
          <a:bodyPr/>
          <a:lstStyle/>
          <a:p>
            <a:fld id="{54A802F5-E126-4B0F-85CF-DFB40C258FD6}" type="slidenum">
              <a:rPr lang="en-GB" smtClean="0"/>
              <a:pPr/>
              <a:t>24</a:t>
            </a:fld>
            <a:endParaRPr lang="en-GB"/>
          </a:p>
        </p:txBody>
      </p:sp>
    </p:spTree>
    <p:extLst>
      <p:ext uri="{BB962C8B-B14F-4D97-AF65-F5344CB8AC3E}">
        <p14:creationId xmlns:p14="http://schemas.microsoft.com/office/powerpoint/2010/main" val="17667200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25</a:t>
            </a:fld>
            <a:endParaRPr lang="en-GB"/>
          </a:p>
        </p:txBody>
      </p:sp>
    </p:spTree>
    <p:extLst>
      <p:ext uri="{BB962C8B-B14F-4D97-AF65-F5344CB8AC3E}">
        <p14:creationId xmlns:p14="http://schemas.microsoft.com/office/powerpoint/2010/main" val="8161459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4A802F5-E126-4B0F-85CF-DFB40C258FD6}" type="slidenum">
              <a:rPr lang="en-GB" smtClean="0"/>
              <a:pPr/>
              <a:t>26</a:t>
            </a:fld>
            <a:endParaRPr lang="en-GB"/>
          </a:p>
        </p:txBody>
      </p:sp>
    </p:spTree>
    <p:extLst>
      <p:ext uri="{BB962C8B-B14F-4D97-AF65-F5344CB8AC3E}">
        <p14:creationId xmlns:p14="http://schemas.microsoft.com/office/powerpoint/2010/main" val="283301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27</a:t>
            </a:fld>
            <a:endParaRPr lang="en-GB"/>
          </a:p>
        </p:txBody>
      </p:sp>
    </p:spTree>
    <p:extLst>
      <p:ext uri="{BB962C8B-B14F-4D97-AF65-F5344CB8AC3E}">
        <p14:creationId xmlns:p14="http://schemas.microsoft.com/office/powerpoint/2010/main" val="1495966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4</a:t>
            </a:fld>
            <a:endParaRPr lang="en-GB"/>
          </a:p>
        </p:txBody>
      </p:sp>
    </p:spTree>
    <p:extLst>
      <p:ext uri="{BB962C8B-B14F-4D97-AF65-F5344CB8AC3E}">
        <p14:creationId xmlns:p14="http://schemas.microsoft.com/office/powerpoint/2010/main" val="431850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5</a:t>
            </a:fld>
            <a:endParaRPr lang="en-GB"/>
          </a:p>
        </p:txBody>
      </p:sp>
    </p:spTree>
    <p:extLst>
      <p:ext uri="{BB962C8B-B14F-4D97-AF65-F5344CB8AC3E}">
        <p14:creationId xmlns:p14="http://schemas.microsoft.com/office/powerpoint/2010/main" val="3489422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5189" indent="-286611" eaLnBrk="0" hangingPunct="0">
              <a:defRPr>
                <a:solidFill>
                  <a:schemeClr val="tx1"/>
                </a:solidFill>
                <a:latin typeface="Arial" pitchFamily="34" charset="0"/>
                <a:cs typeface="Arial" pitchFamily="34" charset="0"/>
              </a:defRPr>
            </a:lvl2pPr>
            <a:lvl3pPr marL="1146444" indent="-229289" eaLnBrk="0" hangingPunct="0">
              <a:defRPr>
                <a:solidFill>
                  <a:schemeClr val="tx1"/>
                </a:solidFill>
                <a:latin typeface="Arial" pitchFamily="34" charset="0"/>
                <a:cs typeface="Arial" pitchFamily="34" charset="0"/>
              </a:defRPr>
            </a:lvl3pPr>
            <a:lvl4pPr marL="1605021" indent="-229289" eaLnBrk="0" hangingPunct="0">
              <a:defRPr>
                <a:solidFill>
                  <a:schemeClr val="tx1"/>
                </a:solidFill>
                <a:latin typeface="Arial" pitchFamily="34" charset="0"/>
                <a:cs typeface="Arial" pitchFamily="34" charset="0"/>
              </a:defRPr>
            </a:lvl4pPr>
            <a:lvl5pPr marL="2063600" indent="-229289" eaLnBrk="0" hangingPunct="0">
              <a:defRPr>
                <a:solidFill>
                  <a:schemeClr val="tx1"/>
                </a:solidFill>
                <a:latin typeface="Arial" pitchFamily="34" charset="0"/>
                <a:cs typeface="Arial" pitchFamily="34" charset="0"/>
              </a:defRPr>
            </a:lvl5pPr>
            <a:lvl6pPr marL="2522177" indent="-229289" eaLnBrk="0" fontAlgn="base" hangingPunct="0">
              <a:spcBef>
                <a:spcPct val="0"/>
              </a:spcBef>
              <a:spcAft>
                <a:spcPct val="0"/>
              </a:spcAft>
              <a:defRPr>
                <a:solidFill>
                  <a:schemeClr val="tx1"/>
                </a:solidFill>
                <a:latin typeface="Arial" pitchFamily="34" charset="0"/>
                <a:cs typeface="Arial" pitchFamily="34" charset="0"/>
              </a:defRPr>
            </a:lvl6pPr>
            <a:lvl7pPr marL="2980755" indent="-229289" eaLnBrk="0" fontAlgn="base" hangingPunct="0">
              <a:spcBef>
                <a:spcPct val="0"/>
              </a:spcBef>
              <a:spcAft>
                <a:spcPct val="0"/>
              </a:spcAft>
              <a:defRPr>
                <a:solidFill>
                  <a:schemeClr val="tx1"/>
                </a:solidFill>
                <a:latin typeface="Arial" pitchFamily="34" charset="0"/>
                <a:cs typeface="Arial" pitchFamily="34" charset="0"/>
              </a:defRPr>
            </a:lvl7pPr>
            <a:lvl8pPr marL="3439332" indent="-229289" eaLnBrk="0" fontAlgn="base" hangingPunct="0">
              <a:spcBef>
                <a:spcPct val="0"/>
              </a:spcBef>
              <a:spcAft>
                <a:spcPct val="0"/>
              </a:spcAft>
              <a:defRPr>
                <a:solidFill>
                  <a:schemeClr val="tx1"/>
                </a:solidFill>
                <a:latin typeface="Arial" pitchFamily="34" charset="0"/>
                <a:cs typeface="Arial" pitchFamily="34" charset="0"/>
              </a:defRPr>
            </a:lvl8pPr>
            <a:lvl9pPr marL="3897909" indent="-229289"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630DED2C-13DD-4CF1-980A-D33C37482347}" type="slidenum">
              <a:rPr lang="en-GB" altLang="en-US" smtClean="0">
                <a:latin typeface="Calibri" pitchFamily="34" charset="0"/>
              </a:rPr>
              <a:pPr eaLnBrk="1" fontAlgn="base" hangingPunct="1">
                <a:spcBef>
                  <a:spcPct val="0"/>
                </a:spcBef>
                <a:spcAft>
                  <a:spcPct val="0"/>
                </a:spcAft>
              </a:pPr>
              <a:t>6</a:t>
            </a:fld>
            <a:endParaRPr lang="en-GB" altLang="en-US"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5189" indent="-286611" eaLnBrk="0" hangingPunct="0">
              <a:defRPr>
                <a:solidFill>
                  <a:schemeClr val="tx1"/>
                </a:solidFill>
                <a:latin typeface="Arial" pitchFamily="34" charset="0"/>
                <a:cs typeface="Arial" pitchFamily="34" charset="0"/>
              </a:defRPr>
            </a:lvl2pPr>
            <a:lvl3pPr marL="1146444" indent="-229289" eaLnBrk="0" hangingPunct="0">
              <a:defRPr>
                <a:solidFill>
                  <a:schemeClr val="tx1"/>
                </a:solidFill>
                <a:latin typeface="Arial" pitchFamily="34" charset="0"/>
                <a:cs typeface="Arial" pitchFamily="34" charset="0"/>
              </a:defRPr>
            </a:lvl3pPr>
            <a:lvl4pPr marL="1605021" indent="-229289" eaLnBrk="0" hangingPunct="0">
              <a:defRPr>
                <a:solidFill>
                  <a:schemeClr val="tx1"/>
                </a:solidFill>
                <a:latin typeface="Arial" pitchFamily="34" charset="0"/>
                <a:cs typeface="Arial" pitchFamily="34" charset="0"/>
              </a:defRPr>
            </a:lvl4pPr>
            <a:lvl5pPr marL="2063600" indent="-229289" eaLnBrk="0" hangingPunct="0">
              <a:defRPr>
                <a:solidFill>
                  <a:schemeClr val="tx1"/>
                </a:solidFill>
                <a:latin typeface="Arial" pitchFamily="34" charset="0"/>
                <a:cs typeface="Arial" pitchFamily="34" charset="0"/>
              </a:defRPr>
            </a:lvl5pPr>
            <a:lvl6pPr marL="2522177" indent="-229289" eaLnBrk="0" fontAlgn="base" hangingPunct="0">
              <a:spcBef>
                <a:spcPct val="0"/>
              </a:spcBef>
              <a:spcAft>
                <a:spcPct val="0"/>
              </a:spcAft>
              <a:defRPr>
                <a:solidFill>
                  <a:schemeClr val="tx1"/>
                </a:solidFill>
                <a:latin typeface="Arial" pitchFamily="34" charset="0"/>
                <a:cs typeface="Arial" pitchFamily="34" charset="0"/>
              </a:defRPr>
            </a:lvl6pPr>
            <a:lvl7pPr marL="2980755" indent="-229289" eaLnBrk="0" fontAlgn="base" hangingPunct="0">
              <a:spcBef>
                <a:spcPct val="0"/>
              </a:spcBef>
              <a:spcAft>
                <a:spcPct val="0"/>
              </a:spcAft>
              <a:defRPr>
                <a:solidFill>
                  <a:schemeClr val="tx1"/>
                </a:solidFill>
                <a:latin typeface="Arial" pitchFamily="34" charset="0"/>
                <a:cs typeface="Arial" pitchFamily="34" charset="0"/>
              </a:defRPr>
            </a:lvl7pPr>
            <a:lvl8pPr marL="3439332" indent="-229289" eaLnBrk="0" fontAlgn="base" hangingPunct="0">
              <a:spcBef>
                <a:spcPct val="0"/>
              </a:spcBef>
              <a:spcAft>
                <a:spcPct val="0"/>
              </a:spcAft>
              <a:defRPr>
                <a:solidFill>
                  <a:schemeClr val="tx1"/>
                </a:solidFill>
                <a:latin typeface="Arial" pitchFamily="34" charset="0"/>
                <a:cs typeface="Arial" pitchFamily="34" charset="0"/>
              </a:defRPr>
            </a:lvl8pPr>
            <a:lvl9pPr marL="3897909" indent="-229289"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19996C01-8696-4AC3-B253-4F73304062D5}" type="slidenum">
              <a:rPr lang="en-GB" altLang="en-US" smtClean="0">
                <a:latin typeface="Calibri" pitchFamily="34" charset="0"/>
              </a:rPr>
              <a:pPr eaLnBrk="1" fontAlgn="base" hangingPunct="1">
                <a:spcBef>
                  <a:spcPct val="0"/>
                </a:spcBef>
                <a:spcAft>
                  <a:spcPct val="0"/>
                </a:spcAft>
              </a:pPr>
              <a:t>8</a:t>
            </a:fld>
            <a:endParaRPr lang="en-GB" altLang="en-US"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10</a:t>
            </a:fld>
            <a:endParaRPr lang="en-GB"/>
          </a:p>
        </p:txBody>
      </p:sp>
    </p:spTree>
    <p:extLst>
      <p:ext uri="{BB962C8B-B14F-4D97-AF65-F5344CB8AC3E}">
        <p14:creationId xmlns:p14="http://schemas.microsoft.com/office/powerpoint/2010/main" val="2114404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11</a:t>
            </a:fld>
            <a:endParaRPr lang="en-GB"/>
          </a:p>
        </p:txBody>
      </p:sp>
    </p:spTree>
    <p:extLst>
      <p:ext uri="{BB962C8B-B14F-4D97-AF65-F5344CB8AC3E}">
        <p14:creationId xmlns:p14="http://schemas.microsoft.com/office/powerpoint/2010/main" val="15658096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2411760" y="1628775"/>
            <a:ext cx="4752628" cy="1514475"/>
          </a:xfrm>
        </p:spPr>
        <p:txBody>
          <a:bodyPr/>
          <a:lstStyle>
            <a:lvl1pPr>
              <a:defRPr sz="3700" baseline="0">
                <a:solidFill>
                  <a:schemeClr val="accent6"/>
                </a:solidFill>
              </a:defRPr>
            </a:lvl1pPr>
          </a:lstStyle>
          <a:p>
            <a:pPr lvl="0"/>
            <a:r>
              <a:rPr lang="en-US" noProof="0" dirty="0" smtClean="0"/>
              <a:t>Click to edit Master title style</a:t>
            </a:r>
            <a:endParaRPr lang="en-GB" noProof="0" dirty="0" smtClean="0"/>
          </a:p>
        </p:txBody>
      </p:sp>
      <p:sp>
        <p:nvSpPr>
          <p:cNvPr id="32771" name="Rectangle 3"/>
          <p:cNvSpPr>
            <a:spLocks noGrp="1" noChangeArrowheads="1"/>
          </p:cNvSpPr>
          <p:nvPr>
            <p:ph type="subTitle" idx="1"/>
          </p:nvPr>
        </p:nvSpPr>
        <p:spPr>
          <a:xfrm>
            <a:off x="247650" y="5437188"/>
            <a:ext cx="2154238" cy="703262"/>
          </a:xfrm>
        </p:spPr>
        <p:txBody>
          <a:bodyPr/>
          <a:lstStyle>
            <a:lvl1pPr marL="0" indent="0">
              <a:buFontTx/>
              <a:buNone/>
              <a:defRPr sz="1700">
                <a:solidFill>
                  <a:schemeClr val="tx2"/>
                </a:solidFill>
              </a:defRPr>
            </a:lvl1pPr>
          </a:lstStyle>
          <a:p>
            <a:pPr lvl="0"/>
            <a:r>
              <a:rPr lang="en-US" noProof="0" smtClean="0"/>
              <a:t>Click to edit Master subtitle style</a:t>
            </a:r>
            <a:endParaRPr lang="en-GB" noProof="0" smtClean="0"/>
          </a:p>
        </p:txBody>
      </p:sp>
      <p:pic>
        <p:nvPicPr>
          <p:cNvPr id="32774"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81000"/>
            <a:ext cx="3124200" cy="78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88" name="Rectangle 20"/>
          <p:cNvSpPr>
            <a:spLocks noGrp="1" noChangeArrowheads="1"/>
          </p:cNvSpPr>
          <p:nvPr>
            <p:ph type="ftr" sz="quarter" idx="3"/>
          </p:nvPr>
        </p:nvSpPr>
        <p:spPr bwMode="auto">
          <a:xfrm>
            <a:off x="250825" y="6165850"/>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000">
                <a:solidFill>
                  <a:srgbClr val="0E207F"/>
                </a:solidFill>
              </a:defRPr>
            </a:lvl1p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4849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1295400"/>
            <a:ext cx="1943100" cy="4572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62000" y="1295400"/>
            <a:ext cx="5676900" cy="457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2546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92696"/>
            <a:ext cx="9144000" cy="648072"/>
          </a:xfrm>
        </p:spPr>
        <p:txBody>
          <a:bodyPr/>
          <a:lstStyle>
            <a:lvl1pPr>
              <a:defRPr baseline="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marL="342900" indent="-342900">
              <a:buClr>
                <a:schemeClr val="accent1"/>
              </a:buClr>
              <a:buFont typeface="Wingdings" pitchFamily="2" charset="2"/>
              <a:buChar char="§"/>
              <a:defRPr sz="2400" baseline="0">
                <a:solidFill>
                  <a:schemeClr val="accent6"/>
                </a:solidFill>
                <a:latin typeface="Arial" pitchFamily="34" charset="0"/>
              </a:defRPr>
            </a:lvl1pPr>
            <a:lvl2pPr marL="742950" indent="-285750">
              <a:buClr>
                <a:schemeClr val="accent1"/>
              </a:buClr>
              <a:buFont typeface="Wingdings" pitchFamily="2" charset="2"/>
              <a:buChar char="§"/>
              <a:defRPr baseline="0">
                <a:solidFill>
                  <a:schemeClr val="accent6"/>
                </a:solidFill>
                <a:latin typeface="Arial" pitchFamily="34" charset="0"/>
              </a:defRPr>
            </a:lvl2pPr>
            <a:lvl3pPr marL="1143000" indent="-228600">
              <a:buClr>
                <a:schemeClr val="accent1"/>
              </a:buClr>
              <a:buFont typeface="Wingdings" pitchFamily="2" charset="2"/>
              <a:buChar char="§"/>
              <a:defRPr baseline="0">
                <a:solidFill>
                  <a:schemeClr val="accent6"/>
                </a:solidFill>
                <a:latin typeface="Arial" pitchFamily="34" charset="0"/>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032102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3026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atin typeface="Arial" pitchFamily="34" charset="0"/>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762000" y="2514600"/>
            <a:ext cx="38100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724400" y="2514600"/>
            <a:ext cx="38100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87993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764704"/>
            <a:ext cx="9144000" cy="652934"/>
          </a:xfrm>
        </p:spPr>
        <p:txBody>
          <a:bodyPr/>
          <a:lstStyle>
            <a:lvl1pPr>
              <a:defRPr baseline="0">
                <a:latin typeface="Arial" pitchFamily="34" charset="0"/>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412776"/>
            <a:ext cx="4040188" cy="762099"/>
          </a:xfrm>
        </p:spPr>
        <p:txBody>
          <a:bodyPr anchor="b"/>
          <a:lstStyle>
            <a:lvl1pPr marL="0" indent="0">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412776"/>
            <a:ext cx="4041775" cy="7620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03829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525" y="692696"/>
            <a:ext cx="9144000" cy="648072"/>
          </a:xfrm>
        </p:spPr>
        <p:txBody>
          <a:bodyPr/>
          <a:lstStyle>
            <a:lvl1pPr>
              <a:defRPr baseline="0">
                <a:latin typeface="Arial"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val="1629099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4913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1412776"/>
            <a:ext cx="3024336" cy="1162050"/>
          </a:xfrm>
        </p:spPr>
        <p:txBody>
          <a:bodyPr anchor="b"/>
          <a:lstStyle>
            <a:lvl1pPr algn="l">
              <a:defRPr sz="2000" b="1"/>
            </a:lvl1pPr>
          </a:lstStyle>
          <a:p>
            <a:r>
              <a:rPr lang="en-US" dirty="0" smtClean="0"/>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2564904"/>
            <a:ext cx="3034680" cy="356125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25808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07704" y="980728"/>
            <a:ext cx="5298976" cy="374684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30076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0" y="692696"/>
            <a:ext cx="9144000"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31747" name="Rectangle 3"/>
          <p:cNvSpPr>
            <a:spLocks noGrp="1" noChangeArrowheads="1"/>
          </p:cNvSpPr>
          <p:nvPr>
            <p:ph type="body" idx="1"/>
          </p:nvPr>
        </p:nvSpPr>
        <p:spPr bwMode="auto">
          <a:xfrm>
            <a:off x="762000" y="2564904"/>
            <a:ext cx="77724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p:txBody>
      </p:sp>
      <p:sp>
        <p:nvSpPr>
          <p:cNvPr id="31756" name="Text Box 12"/>
          <p:cNvSpPr txBox="1">
            <a:spLocks noChangeArrowheads="1"/>
          </p:cNvSpPr>
          <p:nvPr/>
        </p:nvSpPr>
        <p:spPr bwMode="auto">
          <a:xfrm>
            <a:off x="3032125" y="2651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rtl="0" eaLnBrk="1" fontAlgn="base" hangingPunct="1">
        <a:spcBef>
          <a:spcPct val="0"/>
        </a:spcBef>
        <a:spcAft>
          <a:spcPct val="0"/>
        </a:spcAft>
        <a:defRPr sz="3200" b="1" baseline="0">
          <a:solidFill>
            <a:schemeClr val="accent6"/>
          </a:solidFill>
          <a:latin typeface="+mj-lt"/>
          <a:ea typeface="+mj-ea"/>
          <a:cs typeface="+mj-cs"/>
        </a:defRPr>
      </a:lvl1pPr>
      <a:lvl2pPr algn="l" rtl="0" eaLnBrk="1" fontAlgn="base" hangingPunct="1">
        <a:spcBef>
          <a:spcPct val="0"/>
        </a:spcBef>
        <a:spcAft>
          <a:spcPct val="0"/>
        </a:spcAft>
        <a:defRPr sz="3200" b="1">
          <a:solidFill>
            <a:srgbClr val="445188"/>
          </a:solidFill>
          <a:latin typeface="Arial" charset="0"/>
        </a:defRPr>
      </a:lvl2pPr>
      <a:lvl3pPr algn="l" rtl="0" eaLnBrk="1" fontAlgn="base" hangingPunct="1">
        <a:spcBef>
          <a:spcPct val="0"/>
        </a:spcBef>
        <a:spcAft>
          <a:spcPct val="0"/>
        </a:spcAft>
        <a:defRPr sz="3200" b="1">
          <a:solidFill>
            <a:srgbClr val="445188"/>
          </a:solidFill>
          <a:latin typeface="Arial" charset="0"/>
        </a:defRPr>
      </a:lvl3pPr>
      <a:lvl4pPr algn="l" rtl="0" eaLnBrk="1" fontAlgn="base" hangingPunct="1">
        <a:spcBef>
          <a:spcPct val="0"/>
        </a:spcBef>
        <a:spcAft>
          <a:spcPct val="0"/>
        </a:spcAft>
        <a:defRPr sz="3200" b="1">
          <a:solidFill>
            <a:srgbClr val="445188"/>
          </a:solidFill>
          <a:latin typeface="Arial" charset="0"/>
        </a:defRPr>
      </a:lvl4pPr>
      <a:lvl5pPr algn="l" rtl="0" eaLnBrk="1" fontAlgn="base" hangingPunct="1">
        <a:spcBef>
          <a:spcPct val="0"/>
        </a:spcBef>
        <a:spcAft>
          <a:spcPct val="0"/>
        </a:spcAft>
        <a:defRPr sz="3200" b="1">
          <a:solidFill>
            <a:srgbClr val="445188"/>
          </a:solidFill>
          <a:latin typeface="Arial" charset="0"/>
        </a:defRPr>
      </a:lvl5pPr>
      <a:lvl6pPr marL="457200" algn="l" rtl="0" eaLnBrk="1" fontAlgn="base" hangingPunct="1">
        <a:spcBef>
          <a:spcPct val="0"/>
        </a:spcBef>
        <a:spcAft>
          <a:spcPct val="0"/>
        </a:spcAft>
        <a:defRPr sz="3200" b="1">
          <a:solidFill>
            <a:srgbClr val="445188"/>
          </a:solidFill>
          <a:latin typeface="Arial" charset="0"/>
        </a:defRPr>
      </a:lvl6pPr>
      <a:lvl7pPr marL="914400" algn="l" rtl="0" eaLnBrk="1" fontAlgn="base" hangingPunct="1">
        <a:spcBef>
          <a:spcPct val="0"/>
        </a:spcBef>
        <a:spcAft>
          <a:spcPct val="0"/>
        </a:spcAft>
        <a:defRPr sz="3200" b="1">
          <a:solidFill>
            <a:srgbClr val="445188"/>
          </a:solidFill>
          <a:latin typeface="Arial" charset="0"/>
        </a:defRPr>
      </a:lvl7pPr>
      <a:lvl8pPr marL="1371600" algn="l" rtl="0" eaLnBrk="1" fontAlgn="base" hangingPunct="1">
        <a:spcBef>
          <a:spcPct val="0"/>
        </a:spcBef>
        <a:spcAft>
          <a:spcPct val="0"/>
        </a:spcAft>
        <a:defRPr sz="3200" b="1">
          <a:solidFill>
            <a:srgbClr val="445188"/>
          </a:solidFill>
          <a:latin typeface="Arial" charset="0"/>
        </a:defRPr>
      </a:lvl8pPr>
      <a:lvl9pPr marL="1828800" algn="l" rtl="0" eaLnBrk="1" fontAlgn="base" hangingPunct="1">
        <a:spcBef>
          <a:spcPct val="0"/>
        </a:spcBef>
        <a:spcAft>
          <a:spcPct val="0"/>
        </a:spcAft>
        <a:defRPr sz="3200" b="1">
          <a:solidFill>
            <a:srgbClr val="445188"/>
          </a:solidFill>
          <a:latin typeface="Arial" charset="0"/>
        </a:defRPr>
      </a:lvl9pPr>
    </p:titleStyle>
    <p:bodyStyle>
      <a:lvl1pPr marL="457200" indent="-457200" algn="l" rtl="0" eaLnBrk="1" fontAlgn="base" hangingPunct="1">
        <a:spcBef>
          <a:spcPct val="20000"/>
        </a:spcBef>
        <a:spcAft>
          <a:spcPct val="0"/>
        </a:spcAft>
        <a:buClr>
          <a:schemeClr val="accent1"/>
        </a:buClr>
        <a:buFont typeface="Wingdings" pitchFamily="2" charset="2"/>
        <a:buChar char="§"/>
        <a:defRPr sz="2400" baseline="0">
          <a:solidFill>
            <a:schemeClr val="accent6"/>
          </a:solidFill>
          <a:latin typeface="Arial" pitchFamily="34" charset="0"/>
          <a:ea typeface="+mn-ea"/>
          <a:cs typeface="+mn-cs"/>
        </a:defRPr>
      </a:lvl1pPr>
      <a:lvl2pPr marL="800100" indent="-342900" algn="l" rtl="0" eaLnBrk="1" fontAlgn="base" hangingPunct="1">
        <a:spcBef>
          <a:spcPct val="20000"/>
        </a:spcBef>
        <a:spcAft>
          <a:spcPct val="0"/>
        </a:spcAft>
        <a:buClr>
          <a:schemeClr val="accent1"/>
        </a:buClr>
        <a:buFont typeface="Wingdings" pitchFamily="2" charset="2"/>
        <a:buChar char="§"/>
        <a:defRPr sz="2000" baseline="0">
          <a:solidFill>
            <a:schemeClr val="accent6"/>
          </a:solidFill>
          <a:latin typeface="Arial" pitchFamily="34" charset="0"/>
        </a:defRPr>
      </a:lvl2pPr>
      <a:lvl3pPr marL="1200150" indent="-285750" algn="l" rtl="0" eaLnBrk="1" fontAlgn="base" hangingPunct="1">
        <a:spcBef>
          <a:spcPct val="20000"/>
        </a:spcBef>
        <a:spcAft>
          <a:spcPct val="0"/>
        </a:spcAft>
        <a:buClr>
          <a:schemeClr val="accent1"/>
        </a:buClr>
        <a:buFont typeface="Wingdings" pitchFamily="2" charset="2"/>
        <a:buChar char="§"/>
        <a:defRPr baseline="0">
          <a:solidFill>
            <a:schemeClr val="accent6"/>
          </a:solidFill>
          <a:latin typeface="Arial" pitchFamily="34" charset="0"/>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peerj.com/preprints/1.pdf"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hyperlink" Target="http://www.ukrio.org/what-we-do/code-of-practice-for-research/" TargetMode="External"/><Relationship Id="rId4" Type="http://schemas.openxmlformats.org/officeDocument/2006/relationships/hyperlink" Target="http://www.rcuk.ac.uk/research/Pages/DataPolicy.aspx"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databib.org/" TargetMode="External"/><Relationship Id="rId7" Type="http://schemas.openxmlformats.org/officeDocument/2006/relationships/hyperlink" Target="http://metajnl.co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www.dcc.ac.uk/resources/how-guides/cite-datasets" TargetMode="External"/><Relationship Id="rId5" Type="http://schemas.openxmlformats.org/officeDocument/2006/relationships/hyperlink" Target="http://www.dcc.ac.uk/resources/how-guides/license-research-data" TargetMode="External"/><Relationship Id="rId4" Type="http://schemas.openxmlformats.org/officeDocument/2006/relationships/hyperlink" Target="http://www.re3data.org/" TargetMode="Externa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hyperlink" Target="http://www.dcc.ac.uk/resources/data-management-plans" TargetMode="Externa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hyperlink" Target="http://www.dcc.ac.uk/resources/developing-rdm-services"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www.dcc.ac.uk/resources/policy-and-legal/overview-funders-data-policies"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dcc.ac.uk/"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rcuk.ac.uk/research/Pages/DataPolicy.asp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dcc.ac.uk/resources/policy-and-legal/%20overview-funders-data-policie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rcuk.ac.uk/research/Pages/DataPolicy.aspx"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epsrc.ac.uk/about/standards/researchdata/Pages/expectations.aspx"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276872"/>
            <a:ext cx="7632848" cy="2016224"/>
          </a:xfrm>
        </p:spPr>
        <p:txBody>
          <a:bodyPr/>
          <a:lstStyle/>
          <a:p>
            <a:pPr algn="ctr"/>
            <a:r>
              <a:rPr lang="en-GB" sz="4800" dirty="0" smtClean="0">
                <a:solidFill>
                  <a:schemeClr val="accent6"/>
                </a:solidFill>
                <a:latin typeface="Calibri" pitchFamily="34" charset="0"/>
                <a:cs typeface="Calibri" pitchFamily="34" charset="0"/>
              </a:rPr>
              <a:t>Introduction to </a:t>
            </a:r>
            <a:r>
              <a:rPr lang="en-GB" sz="4800" dirty="0" smtClean="0">
                <a:solidFill>
                  <a:schemeClr val="accent6"/>
                </a:solidFill>
                <a:latin typeface="Calibri" pitchFamily="34" charset="0"/>
                <a:cs typeface="Calibri" pitchFamily="34" charset="0"/>
              </a:rPr>
              <a:t>data management </a:t>
            </a:r>
            <a:r>
              <a:rPr lang="en-GB" sz="4800" dirty="0">
                <a:latin typeface="Calibri" pitchFamily="34" charset="0"/>
                <a:cs typeface="Calibri" pitchFamily="34" charset="0"/>
              </a:rPr>
              <a:t>p</a:t>
            </a:r>
            <a:r>
              <a:rPr lang="en-GB" sz="4800" dirty="0" smtClean="0">
                <a:solidFill>
                  <a:schemeClr val="accent6"/>
                </a:solidFill>
                <a:latin typeface="Calibri" pitchFamily="34" charset="0"/>
                <a:cs typeface="Calibri" pitchFamily="34" charset="0"/>
              </a:rPr>
              <a:t>lanning as a service</a:t>
            </a:r>
            <a:r>
              <a:rPr lang="en-GB" sz="4800" dirty="0" smtClean="0">
                <a:solidFill>
                  <a:schemeClr val="accent6"/>
                </a:solidFill>
                <a:latin typeface="Calibri" pitchFamily="34" charset="0"/>
                <a:cs typeface="Calibri" pitchFamily="34" charset="0"/>
              </a:rPr>
              <a:t/>
            </a:r>
            <a:br>
              <a:rPr lang="en-GB" sz="4800" dirty="0" smtClean="0">
                <a:solidFill>
                  <a:schemeClr val="accent6"/>
                </a:solidFill>
                <a:latin typeface="Calibri" pitchFamily="34" charset="0"/>
                <a:cs typeface="Calibri" pitchFamily="34" charset="0"/>
              </a:rPr>
            </a:br>
            <a:endParaRPr lang="en-GB" sz="4800" dirty="0">
              <a:solidFill>
                <a:schemeClr val="accent6"/>
              </a:solidFill>
              <a:latin typeface="Calibri" pitchFamily="34" charset="0"/>
              <a:cs typeface="Calibri" pitchFamily="34" charset="0"/>
            </a:endParaRPr>
          </a:p>
        </p:txBody>
      </p:sp>
      <p:sp>
        <p:nvSpPr>
          <p:cNvPr id="3" name="Subtitle 2"/>
          <p:cNvSpPr>
            <a:spLocks noGrp="1"/>
          </p:cNvSpPr>
          <p:nvPr>
            <p:ph type="subTitle" idx="1"/>
          </p:nvPr>
        </p:nvSpPr>
        <p:spPr>
          <a:xfrm>
            <a:off x="472514" y="4437112"/>
            <a:ext cx="8381291" cy="1438672"/>
          </a:xfrm>
        </p:spPr>
        <p:txBody>
          <a:bodyPr/>
          <a:lstStyle/>
          <a:p>
            <a:pPr algn="ctr"/>
            <a:r>
              <a:rPr lang="en-GB" sz="2400" dirty="0" smtClean="0">
                <a:solidFill>
                  <a:schemeClr val="accent2"/>
                </a:solidFill>
                <a:cs typeface="Calibri" pitchFamily="34" charset="0"/>
              </a:rPr>
              <a:t>Joy Davidson </a:t>
            </a:r>
          </a:p>
          <a:p>
            <a:pPr algn="ctr"/>
            <a:r>
              <a:rPr lang="en-GB" sz="2400" dirty="0" smtClean="0">
                <a:solidFill>
                  <a:schemeClr val="accent2"/>
                </a:solidFill>
                <a:cs typeface="Calibri" pitchFamily="34" charset="0"/>
              </a:rPr>
              <a:t>Digital Curation Centre</a:t>
            </a:r>
          </a:p>
          <a:p>
            <a:pPr algn="ctr"/>
            <a:endParaRPr lang="en-GB" sz="2400" dirty="0">
              <a:latin typeface="Calibri" pitchFamily="34" charset="0"/>
              <a:cs typeface="Calibri" pitchFamily="34" charset="0"/>
            </a:endParaRPr>
          </a:p>
        </p:txBody>
      </p:sp>
      <p:pic>
        <p:nvPicPr>
          <p:cNvPr id="4" name="Picture 7" descr="DCC_logo.GIF"/>
          <p:cNvPicPr>
            <a:picLocks noChangeAspect="1"/>
          </p:cNvPicPr>
          <p:nvPr/>
        </p:nvPicPr>
        <p:blipFill>
          <a:blip r:embed="rId3" cstate="print"/>
          <a:srcRect/>
          <a:stretch>
            <a:fillRect/>
          </a:stretch>
        </p:blipFill>
        <p:spPr bwMode="auto">
          <a:xfrm>
            <a:off x="179512" y="6021288"/>
            <a:ext cx="3160535" cy="658775"/>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7308304" y="6165304"/>
            <a:ext cx="1578243" cy="552877"/>
          </a:xfrm>
          <a:prstGeom prst="rect">
            <a:avLst/>
          </a:prstGeom>
          <a:noFill/>
          <a:ln w="9525">
            <a:noFill/>
            <a:miter lim="800000"/>
            <a:headEnd/>
            <a:tailEnd/>
          </a:ln>
        </p:spPr>
      </p:pic>
      <p:sp>
        <p:nvSpPr>
          <p:cNvPr id="7" name="Rectangle 6"/>
          <p:cNvSpPr/>
          <p:nvPr/>
        </p:nvSpPr>
        <p:spPr bwMode="auto">
          <a:xfrm>
            <a:off x="0" y="0"/>
            <a:ext cx="4932040" cy="1916832"/>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Tree>
    <p:extLst>
      <p:ext uri="{BB962C8B-B14F-4D97-AF65-F5344CB8AC3E}">
        <p14:creationId xmlns:p14="http://schemas.microsoft.com/office/powerpoint/2010/main" val="20606974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40768"/>
            <a:ext cx="8229600" cy="2323728"/>
          </a:xfrm>
        </p:spPr>
        <p:txBody>
          <a:bodyPr/>
          <a:lstStyle/>
          <a:p>
            <a:r>
              <a:rPr lang="en-GB" sz="5400" dirty="0" smtClean="0">
                <a:solidFill>
                  <a:schemeClr val="bg1"/>
                </a:solidFill>
              </a:rPr>
              <a:t>Data Management Planning</a:t>
            </a:r>
            <a:endParaRPr lang="en-GB" sz="5400" dirty="0">
              <a:solidFill>
                <a:schemeClr val="bg1"/>
              </a:solidFill>
            </a:endParaRPr>
          </a:p>
        </p:txBody>
      </p:sp>
      <p:sp>
        <p:nvSpPr>
          <p:cNvPr id="3" name="Title 1"/>
          <p:cNvSpPr txBox="1">
            <a:spLocks/>
          </p:cNvSpPr>
          <p:nvPr/>
        </p:nvSpPr>
        <p:spPr bwMode="auto">
          <a:xfrm>
            <a:off x="619944" y="1493168"/>
            <a:ext cx="8229600" cy="232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baseline="0">
                <a:solidFill>
                  <a:schemeClr val="accent6"/>
                </a:solidFill>
                <a:latin typeface="+mj-lt"/>
                <a:ea typeface="+mj-ea"/>
                <a:cs typeface="+mj-cs"/>
              </a:defRPr>
            </a:lvl1pPr>
            <a:lvl2pPr algn="l" rtl="0" eaLnBrk="1" fontAlgn="base" hangingPunct="1">
              <a:spcBef>
                <a:spcPct val="0"/>
              </a:spcBef>
              <a:spcAft>
                <a:spcPct val="0"/>
              </a:spcAft>
              <a:defRPr sz="3200" b="1">
                <a:solidFill>
                  <a:srgbClr val="445188"/>
                </a:solidFill>
                <a:latin typeface="Arial" charset="0"/>
              </a:defRPr>
            </a:lvl2pPr>
            <a:lvl3pPr algn="l" rtl="0" eaLnBrk="1" fontAlgn="base" hangingPunct="1">
              <a:spcBef>
                <a:spcPct val="0"/>
              </a:spcBef>
              <a:spcAft>
                <a:spcPct val="0"/>
              </a:spcAft>
              <a:defRPr sz="3200" b="1">
                <a:solidFill>
                  <a:srgbClr val="445188"/>
                </a:solidFill>
                <a:latin typeface="Arial" charset="0"/>
              </a:defRPr>
            </a:lvl3pPr>
            <a:lvl4pPr algn="l" rtl="0" eaLnBrk="1" fontAlgn="base" hangingPunct="1">
              <a:spcBef>
                <a:spcPct val="0"/>
              </a:spcBef>
              <a:spcAft>
                <a:spcPct val="0"/>
              </a:spcAft>
              <a:defRPr sz="3200" b="1">
                <a:solidFill>
                  <a:srgbClr val="445188"/>
                </a:solidFill>
                <a:latin typeface="Arial" charset="0"/>
              </a:defRPr>
            </a:lvl4pPr>
            <a:lvl5pPr algn="l" rtl="0" eaLnBrk="1" fontAlgn="base" hangingPunct="1">
              <a:spcBef>
                <a:spcPct val="0"/>
              </a:spcBef>
              <a:spcAft>
                <a:spcPct val="0"/>
              </a:spcAft>
              <a:defRPr sz="3200" b="1">
                <a:solidFill>
                  <a:srgbClr val="445188"/>
                </a:solidFill>
                <a:latin typeface="Arial" charset="0"/>
              </a:defRPr>
            </a:lvl5pPr>
            <a:lvl6pPr marL="457200" algn="l" rtl="0" eaLnBrk="1" fontAlgn="base" hangingPunct="1">
              <a:spcBef>
                <a:spcPct val="0"/>
              </a:spcBef>
              <a:spcAft>
                <a:spcPct val="0"/>
              </a:spcAft>
              <a:defRPr sz="3200" b="1">
                <a:solidFill>
                  <a:srgbClr val="445188"/>
                </a:solidFill>
                <a:latin typeface="Arial" charset="0"/>
              </a:defRPr>
            </a:lvl6pPr>
            <a:lvl7pPr marL="914400" algn="l" rtl="0" eaLnBrk="1" fontAlgn="base" hangingPunct="1">
              <a:spcBef>
                <a:spcPct val="0"/>
              </a:spcBef>
              <a:spcAft>
                <a:spcPct val="0"/>
              </a:spcAft>
              <a:defRPr sz="3200" b="1">
                <a:solidFill>
                  <a:srgbClr val="445188"/>
                </a:solidFill>
                <a:latin typeface="Arial" charset="0"/>
              </a:defRPr>
            </a:lvl7pPr>
            <a:lvl8pPr marL="1371600" algn="l" rtl="0" eaLnBrk="1" fontAlgn="base" hangingPunct="1">
              <a:spcBef>
                <a:spcPct val="0"/>
              </a:spcBef>
              <a:spcAft>
                <a:spcPct val="0"/>
              </a:spcAft>
              <a:defRPr sz="3200" b="1">
                <a:solidFill>
                  <a:srgbClr val="445188"/>
                </a:solidFill>
                <a:latin typeface="Arial" charset="0"/>
              </a:defRPr>
            </a:lvl8pPr>
            <a:lvl9pPr marL="1828800" algn="l" rtl="0" eaLnBrk="1" fontAlgn="base" hangingPunct="1">
              <a:spcBef>
                <a:spcPct val="0"/>
              </a:spcBef>
              <a:spcAft>
                <a:spcPct val="0"/>
              </a:spcAft>
              <a:defRPr sz="3200" b="1">
                <a:solidFill>
                  <a:srgbClr val="445188"/>
                </a:solidFill>
                <a:latin typeface="Arial" charset="0"/>
              </a:defRPr>
            </a:lvl9pPr>
          </a:lstStyle>
          <a:p>
            <a:r>
              <a:rPr lang="en-GB" sz="5400" kern="0" smtClean="0">
                <a:solidFill>
                  <a:schemeClr val="bg1"/>
                </a:solidFill>
              </a:rPr>
              <a:t>Data Management Planning</a:t>
            </a:r>
            <a:endParaRPr lang="en-GB" sz="5400" kern="0" dirty="0">
              <a:solidFill>
                <a:schemeClr val="bg1"/>
              </a:solidFill>
            </a:endParaRPr>
          </a:p>
        </p:txBody>
      </p:sp>
      <p:sp>
        <p:nvSpPr>
          <p:cNvPr id="4" name="Rectangle 3"/>
          <p:cNvSpPr/>
          <p:nvPr/>
        </p:nvSpPr>
        <p:spPr bwMode="auto">
          <a:xfrm>
            <a:off x="0" y="0"/>
            <a:ext cx="9144000" cy="6858000"/>
          </a:xfrm>
          <a:prstGeom prst="rect">
            <a:avLst/>
          </a:prstGeom>
          <a:solidFill>
            <a:schemeClr val="accent2"/>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
        <p:nvSpPr>
          <p:cNvPr id="5" name="Title 1"/>
          <p:cNvSpPr txBox="1">
            <a:spLocks/>
          </p:cNvSpPr>
          <p:nvPr/>
        </p:nvSpPr>
        <p:spPr bwMode="auto">
          <a:xfrm>
            <a:off x="457200" y="1493168"/>
            <a:ext cx="8229600" cy="232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baseline="0">
                <a:solidFill>
                  <a:schemeClr val="accent6"/>
                </a:solidFill>
                <a:latin typeface="+mj-lt"/>
                <a:ea typeface="+mj-ea"/>
                <a:cs typeface="+mj-cs"/>
              </a:defRPr>
            </a:lvl1pPr>
            <a:lvl2pPr algn="l" rtl="0" eaLnBrk="1" fontAlgn="base" hangingPunct="1">
              <a:spcBef>
                <a:spcPct val="0"/>
              </a:spcBef>
              <a:spcAft>
                <a:spcPct val="0"/>
              </a:spcAft>
              <a:defRPr sz="3200" b="1">
                <a:solidFill>
                  <a:srgbClr val="445188"/>
                </a:solidFill>
                <a:latin typeface="Arial" charset="0"/>
              </a:defRPr>
            </a:lvl2pPr>
            <a:lvl3pPr algn="l" rtl="0" eaLnBrk="1" fontAlgn="base" hangingPunct="1">
              <a:spcBef>
                <a:spcPct val="0"/>
              </a:spcBef>
              <a:spcAft>
                <a:spcPct val="0"/>
              </a:spcAft>
              <a:defRPr sz="3200" b="1">
                <a:solidFill>
                  <a:srgbClr val="445188"/>
                </a:solidFill>
                <a:latin typeface="Arial" charset="0"/>
              </a:defRPr>
            </a:lvl3pPr>
            <a:lvl4pPr algn="l" rtl="0" eaLnBrk="1" fontAlgn="base" hangingPunct="1">
              <a:spcBef>
                <a:spcPct val="0"/>
              </a:spcBef>
              <a:spcAft>
                <a:spcPct val="0"/>
              </a:spcAft>
              <a:defRPr sz="3200" b="1">
                <a:solidFill>
                  <a:srgbClr val="445188"/>
                </a:solidFill>
                <a:latin typeface="Arial" charset="0"/>
              </a:defRPr>
            </a:lvl4pPr>
            <a:lvl5pPr algn="l" rtl="0" eaLnBrk="1" fontAlgn="base" hangingPunct="1">
              <a:spcBef>
                <a:spcPct val="0"/>
              </a:spcBef>
              <a:spcAft>
                <a:spcPct val="0"/>
              </a:spcAft>
              <a:defRPr sz="3200" b="1">
                <a:solidFill>
                  <a:srgbClr val="445188"/>
                </a:solidFill>
                <a:latin typeface="Arial" charset="0"/>
              </a:defRPr>
            </a:lvl5pPr>
            <a:lvl6pPr marL="457200" algn="l" rtl="0" eaLnBrk="1" fontAlgn="base" hangingPunct="1">
              <a:spcBef>
                <a:spcPct val="0"/>
              </a:spcBef>
              <a:spcAft>
                <a:spcPct val="0"/>
              </a:spcAft>
              <a:defRPr sz="3200" b="1">
                <a:solidFill>
                  <a:srgbClr val="445188"/>
                </a:solidFill>
                <a:latin typeface="Arial" charset="0"/>
              </a:defRPr>
            </a:lvl6pPr>
            <a:lvl7pPr marL="914400" algn="l" rtl="0" eaLnBrk="1" fontAlgn="base" hangingPunct="1">
              <a:spcBef>
                <a:spcPct val="0"/>
              </a:spcBef>
              <a:spcAft>
                <a:spcPct val="0"/>
              </a:spcAft>
              <a:defRPr sz="3200" b="1">
                <a:solidFill>
                  <a:srgbClr val="445188"/>
                </a:solidFill>
                <a:latin typeface="Arial" charset="0"/>
              </a:defRPr>
            </a:lvl7pPr>
            <a:lvl8pPr marL="1371600" algn="l" rtl="0" eaLnBrk="1" fontAlgn="base" hangingPunct="1">
              <a:spcBef>
                <a:spcPct val="0"/>
              </a:spcBef>
              <a:spcAft>
                <a:spcPct val="0"/>
              </a:spcAft>
              <a:defRPr sz="3200" b="1">
                <a:solidFill>
                  <a:srgbClr val="445188"/>
                </a:solidFill>
                <a:latin typeface="Arial" charset="0"/>
              </a:defRPr>
            </a:lvl8pPr>
            <a:lvl9pPr marL="1828800" algn="l" rtl="0" eaLnBrk="1" fontAlgn="base" hangingPunct="1">
              <a:spcBef>
                <a:spcPct val="0"/>
              </a:spcBef>
              <a:spcAft>
                <a:spcPct val="0"/>
              </a:spcAft>
              <a:defRPr sz="3200" b="1">
                <a:solidFill>
                  <a:srgbClr val="445188"/>
                </a:solidFill>
                <a:latin typeface="Arial" charset="0"/>
              </a:defRPr>
            </a:lvl9pPr>
          </a:lstStyle>
          <a:p>
            <a:r>
              <a:rPr lang="en-GB" sz="5400" kern="0" dirty="0" smtClean="0">
                <a:solidFill>
                  <a:schemeClr val="bg1"/>
                </a:solidFill>
              </a:rPr>
              <a:t>Planning to Share</a:t>
            </a:r>
            <a:endParaRPr lang="en-GB" sz="5400" kern="0" dirty="0">
              <a:solidFill>
                <a:schemeClr val="bg1"/>
              </a:solidFill>
            </a:endParaRPr>
          </a:p>
        </p:txBody>
      </p:sp>
    </p:spTree>
    <p:extLst>
      <p:ext uri="{BB962C8B-B14F-4D97-AF65-F5344CB8AC3E}">
        <p14:creationId xmlns:p14="http://schemas.microsoft.com/office/powerpoint/2010/main" val="5424689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a:t>
            </a:r>
            <a:r>
              <a:rPr lang="en-GB" dirty="0" smtClean="0"/>
              <a:t> is data sharing?</a:t>
            </a:r>
            <a:endParaRPr lang="en-GB" dirty="0"/>
          </a:p>
        </p:txBody>
      </p:sp>
      <p:sp>
        <p:nvSpPr>
          <p:cNvPr id="3" name="Content Placeholder 2"/>
          <p:cNvSpPr>
            <a:spLocks noGrp="1"/>
          </p:cNvSpPr>
          <p:nvPr>
            <p:ph idx="1"/>
          </p:nvPr>
        </p:nvSpPr>
        <p:spPr>
          <a:xfrm>
            <a:off x="539552" y="1700808"/>
            <a:ext cx="7994848" cy="4216896"/>
          </a:xfrm>
        </p:spPr>
        <p:txBody>
          <a:bodyPr/>
          <a:lstStyle/>
          <a:p>
            <a:pPr marL="457200" lvl="1" indent="0">
              <a:buFont typeface="Arial" charset="0"/>
              <a:buNone/>
            </a:pPr>
            <a:r>
              <a:rPr lang="en-US" sz="2400" i="1" dirty="0" smtClean="0">
                <a:ea typeface="ＭＳ Ｐゴシック" pitchFamily="34" charset="-128"/>
                <a:cs typeface="Arial" charset="0"/>
              </a:rPr>
              <a:t>“… </a:t>
            </a:r>
            <a:r>
              <a:rPr lang="en-US" sz="2400" i="1" dirty="0">
                <a:ea typeface="ＭＳ Ｐゴシック" pitchFamily="34" charset="-128"/>
                <a:cs typeface="Arial" charset="0"/>
              </a:rPr>
              <a:t>the practice of making data used for scholarly </a:t>
            </a:r>
          </a:p>
          <a:p>
            <a:pPr marL="457200" lvl="1" indent="0">
              <a:buFont typeface="Arial" charset="0"/>
              <a:buNone/>
            </a:pPr>
            <a:r>
              <a:rPr lang="en-US" sz="2400" i="1" dirty="0">
                <a:ea typeface="ＭＳ Ｐゴシック" pitchFamily="34" charset="-128"/>
                <a:cs typeface="Arial" charset="0"/>
              </a:rPr>
              <a:t>research available to others.”  </a:t>
            </a:r>
            <a:r>
              <a:rPr lang="en-US" sz="2400" dirty="0">
                <a:ea typeface="ＭＳ Ｐゴシック" pitchFamily="34" charset="-128"/>
                <a:cs typeface="Arial" charset="0"/>
              </a:rPr>
              <a:t>[Wikipedia]</a:t>
            </a:r>
          </a:p>
          <a:p>
            <a:pPr marL="1314450" lvl="3" indent="0">
              <a:buFont typeface="Arial" charset="0"/>
              <a:buNone/>
            </a:pPr>
            <a:r>
              <a:rPr lang="en-US" sz="2400" dirty="0">
                <a:solidFill>
                  <a:schemeClr val="accent6"/>
                </a:solidFill>
                <a:ea typeface="ＭＳ Ｐゴシック" pitchFamily="34" charset="-128"/>
                <a:cs typeface="Arial" charset="0"/>
              </a:rPr>
              <a:t>                                                                 </a:t>
            </a:r>
            <a:endParaRPr lang="en-US" sz="2400" b="1" dirty="0">
              <a:solidFill>
                <a:schemeClr val="accent6"/>
              </a:solidFill>
              <a:ea typeface="ＭＳ Ｐゴシック" pitchFamily="34" charset="-128"/>
              <a:cs typeface="Arial" charset="0"/>
            </a:endParaRPr>
          </a:p>
          <a:p>
            <a:pPr marL="57150" indent="0">
              <a:buFont typeface="Arial" charset="0"/>
              <a:buNone/>
            </a:pPr>
            <a:r>
              <a:rPr lang="en-US" sz="2400" dirty="0">
                <a:ea typeface="ＭＳ Ｐゴシック" pitchFamily="34" charset="-128"/>
                <a:cs typeface="Arial" charset="0"/>
              </a:rPr>
              <a:t>Who’s </a:t>
            </a:r>
            <a:r>
              <a:rPr lang="en-US" sz="2400" dirty="0" smtClean="0">
                <a:ea typeface="ＭＳ Ｐゴシック" pitchFamily="34" charset="-128"/>
                <a:cs typeface="Arial" charset="0"/>
              </a:rPr>
              <a:t>involved?</a:t>
            </a:r>
            <a:endParaRPr lang="en-US" sz="2400" dirty="0">
              <a:ea typeface="ＭＳ Ｐゴシック" pitchFamily="34" charset="-128"/>
              <a:cs typeface="Arial" charset="0"/>
            </a:endParaRPr>
          </a:p>
          <a:p>
            <a:pPr lvl="1">
              <a:buFont typeface="Wingdings" pitchFamily="2" charset="2"/>
              <a:buChar char="n"/>
            </a:pPr>
            <a:r>
              <a:rPr lang="en-US" sz="2400" dirty="0">
                <a:ea typeface="ＭＳ Ｐゴシック" pitchFamily="34" charset="-128"/>
                <a:cs typeface="Arial" charset="0"/>
              </a:rPr>
              <a:t>the data sharer</a:t>
            </a:r>
          </a:p>
          <a:p>
            <a:pPr lvl="1">
              <a:buFont typeface="Wingdings" pitchFamily="2" charset="2"/>
              <a:buChar char="n"/>
            </a:pPr>
            <a:r>
              <a:rPr lang="en-US" sz="2400" dirty="0">
                <a:ea typeface="ＭＳ Ｐゴシック" pitchFamily="34" charset="-128"/>
                <a:cs typeface="Arial" charset="0"/>
              </a:rPr>
              <a:t>the data repository</a:t>
            </a:r>
          </a:p>
          <a:p>
            <a:pPr lvl="1">
              <a:buFont typeface="Wingdings" pitchFamily="2" charset="2"/>
              <a:buChar char="n"/>
            </a:pPr>
            <a:r>
              <a:rPr lang="en-US" sz="2400" dirty="0">
                <a:ea typeface="ＭＳ Ｐゴシック" pitchFamily="34" charset="-128"/>
                <a:cs typeface="Arial" charset="0"/>
              </a:rPr>
              <a:t>the secondary data user</a:t>
            </a:r>
          </a:p>
          <a:p>
            <a:pPr lvl="1">
              <a:buFont typeface="Wingdings" pitchFamily="2" charset="2"/>
              <a:buChar char="n"/>
            </a:pPr>
            <a:r>
              <a:rPr lang="en-US" sz="2400" dirty="0">
                <a:ea typeface="ＭＳ Ｐゴシック" pitchFamily="34" charset="-128"/>
                <a:cs typeface="Arial" charset="0"/>
              </a:rPr>
              <a:t>support </a:t>
            </a:r>
            <a:r>
              <a:rPr lang="en-US" sz="2400" dirty="0" smtClean="0">
                <a:ea typeface="ＭＳ Ｐゴシック" pitchFamily="34" charset="-128"/>
                <a:cs typeface="Arial" charset="0"/>
              </a:rPr>
              <a:t>staff</a:t>
            </a:r>
          </a:p>
          <a:p>
            <a:pPr lvl="1">
              <a:buFont typeface="Wingdings" pitchFamily="2" charset="2"/>
              <a:buChar char="n"/>
            </a:pPr>
            <a:r>
              <a:rPr lang="en-US" sz="2400" dirty="0">
                <a:ea typeface="ＭＳ Ｐゴシック" pitchFamily="34" charset="-128"/>
                <a:cs typeface="Arial" charset="0"/>
              </a:rPr>
              <a:t>r</a:t>
            </a:r>
            <a:r>
              <a:rPr lang="en-US" sz="2400" dirty="0" smtClean="0">
                <a:ea typeface="ＭＳ Ｐゴシック" pitchFamily="34" charset="-128"/>
                <a:cs typeface="Arial" charset="0"/>
              </a:rPr>
              <a:t>esearch participants </a:t>
            </a:r>
          </a:p>
          <a:p>
            <a:pPr lvl="1">
              <a:buFont typeface="Wingdings" pitchFamily="2" charset="2"/>
              <a:buChar char="n"/>
            </a:pPr>
            <a:r>
              <a:rPr lang="en-US" sz="2400" dirty="0">
                <a:ea typeface="ＭＳ Ｐゴシック" pitchFamily="34" charset="-128"/>
                <a:cs typeface="Arial" charset="0"/>
              </a:rPr>
              <a:t>c</a:t>
            </a:r>
            <a:r>
              <a:rPr lang="en-US" sz="2400" dirty="0" smtClean="0">
                <a:ea typeface="ＭＳ Ｐゴシック" pitchFamily="34" charset="-128"/>
                <a:cs typeface="Arial" charset="0"/>
              </a:rPr>
              <a:t>ommercial partners</a:t>
            </a:r>
            <a:endParaRPr lang="en-US" sz="2400" dirty="0">
              <a:ea typeface="ＭＳ Ｐゴシック" pitchFamily="34" charset="-128"/>
              <a:cs typeface="Arial" charset="0"/>
            </a:endParaRPr>
          </a:p>
          <a:p>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Reasons to share data</a:t>
            </a:r>
            <a:endParaRPr lang="en-GB" dirty="0"/>
          </a:p>
        </p:txBody>
      </p:sp>
      <p:sp>
        <p:nvSpPr>
          <p:cNvPr id="8" name="Content Placeholder 7"/>
          <p:cNvSpPr>
            <a:spLocks noGrp="1"/>
          </p:cNvSpPr>
          <p:nvPr>
            <p:ph sz="half" idx="1"/>
          </p:nvPr>
        </p:nvSpPr>
        <p:spPr>
          <a:xfrm>
            <a:off x="251520" y="1556792"/>
            <a:ext cx="4248472" cy="4286691"/>
          </a:xfrm>
        </p:spPr>
        <p:txBody>
          <a:bodyPr/>
          <a:lstStyle/>
          <a:p>
            <a:pPr>
              <a:buNone/>
            </a:pPr>
            <a:r>
              <a:rPr lang="en-GB" dirty="0" smtClean="0"/>
              <a:t>BENEFITS</a:t>
            </a:r>
          </a:p>
          <a:p>
            <a:pPr>
              <a:buSzPct val="100000"/>
            </a:pPr>
            <a:r>
              <a:rPr lang="en-GB" sz="2400" dirty="0" smtClean="0"/>
              <a:t>Avoid duplication</a:t>
            </a:r>
          </a:p>
          <a:p>
            <a:pPr>
              <a:buSzPct val="100000"/>
            </a:pPr>
            <a:r>
              <a:rPr lang="en-GB" sz="2400" dirty="0" smtClean="0"/>
              <a:t>Scientific integrity</a:t>
            </a:r>
          </a:p>
          <a:p>
            <a:pPr>
              <a:buSzPct val="100000"/>
            </a:pPr>
            <a:r>
              <a:rPr lang="en-GB" sz="2400" dirty="0" smtClean="0"/>
              <a:t>More collaboration</a:t>
            </a:r>
          </a:p>
          <a:p>
            <a:pPr>
              <a:buSzPct val="100000"/>
            </a:pPr>
            <a:r>
              <a:rPr lang="en-GB" sz="2400" dirty="0" smtClean="0"/>
              <a:t>Better research</a:t>
            </a:r>
            <a:endParaRPr lang="en-GB" sz="2400" dirty="0"/>
          </a:p>
          <a:p>
            <a:pPr>
              <a:buSzPct val="100000"/>
            </a:pPr>
            <a:r>
              <a:rPr lang="en-GB" sz="2400" dirty="0"/>
              <a:t>Increased </a:t>
            </a:r>
            <a:r>
              <a:rPr lang="en-GB" sz="2400" dirty="0" smtClean="0"/>
              <a:t>citation</a:t>
            </a:r>
          </a:p>
          <a:p>
            <a:pPr>
              <a:buNone/>
            </a:pPr>
            <a:r>
              <a:rPr lang="en-GB" sz="2000" dirty="0" smtClean="0">
                <a:cs typeface="Times New Roman" pitchFamily="18" charset="0"/>
              </a:rPr>
              <a:t>           9-30% increase shown in </a:t>
            </a:r>
          </a:p>
          <a:p>
            <a:pPr>
              <a:buNone/>
            </a:pPr>
            <a:r>
              <a:rPr lang="en-GB" sz="2000" dirty="0">
                <a:cs typeface="Times New Roman" pitchFamily="18" charset="0"/>
              </a:rPr>
              <a:t> </a:t>
            </a:r>
            <a:r>
              <a:rPr lang="en-GB" sz="2000" dirty="0" smtClean="0">
                <a:cs typeface="Times New Roman" pitchFamily="18" charset="0"/>
              </a:rPr>
              <a:t>          study</a:t>
            </a:r>
            <a:endParaRPr lang="en-GB" dirty="0">
              <a:cs typeface="Times New Roman" pitchFamily="18" charset="0"/>
            </a:endParaRPr>
          </a:p>
          <a:p>
            <a:pPr algn="r">
              <a:buNone/>
            </a:pPr>
            <a:r>
              <a:rPr lang="en-GB" sz="1800" dirty="0" smtClean="0">
                <a:cs typeface="Times New Roman" pitchFamily="18" charset="0"/>
              </a:rPr>
              <a:t>(</a:t>
            </a:r>
            <a:r>
              <a:rPr lang="en-GB" sz="1800" dirty="0" err="1"/>
              <a:t>Piwowar</a:t>
            </a:r>
            <a:r>
              <a:rPr lang="en-GB" sz="1800" dirty="0"/>
              <a:t> H. and Vision T.J 2013 </a:t>
            </a:r>
            <a:r>
              <a:rPr lang="en-GB" sz="1800" dirty="0" smtClean="0">
                <a:cs typeface="Times New Roman" pitchFamily="18" charset="0"/>
              </a:rPr>
              <a:t>, </a:t>
            </a:r>
            <a:r>
              <a:rPr lang="en-GB" sz="1800" u="sng" dirty="0">
                <a:hlinkClick r:id="rId3"/>
              </a:rPr>
              <a:t>https://</a:t>
            </a:r>
            <a:r>
              <a:rPr lang="en-GB" sz="1800" u="sng" dirty="0" smtClean="0">
                <a:hlinkClick r:id="rId3"/>
              </a:rPr>
              <a:t>peerj.com/preprints/1.pdf</a:t>
            </a:r>
            <a:r>
              <a:rPr lang="en-GB" sz="2000" dirty="0" smtClean="0">
                <a:cs typeface="Times New Roman" pitchFamily="18" charset="0"/>
              </a:rPr>
              <a:t>)</a:t>
            </a:r>
            <a:endParaRPr lang="en-GB" sz="2000" dirty="0">
              <a:cs typeface="Times New Roman" pitchFamily="18" charset="0"/>
            </a:endParaRPr>
          </a:p>
          <a:p>
            <a:pPr>
              <a:buNone/>
            </a:pPr>
            <a:endParaRPr lang="en-GB" dirty="0"/>
          </a:p>
        </p:txBody>
      </p:sp>
      <p:sp>
        <p:nvSpPr>
          <p:cNvPr id="9" name="Content Placeholder 8"/>
          <p:cNvSpPr>
            <a:spLocks noGrp="1"/>
          </p:cNvSpPr>
          <p:nvPr>
            <p:ph sz="half" idx="2"/>
          </p:nvPr>
        </p:nvSpPr>
        <p:spPr>
          <a:xfrm>
            <a:off x="4572000" y="1556792"/>
            <a:ext cx="4392488" cy="4320480"/>
          </a:xfrm>
        </p:spPr>
        <p:txBody>
          <a:bodyPr/>
          <a:lstStyle/>
          <a:p>
            <a:pPr>
              <a:buNone/>
            </a:pPr>
            <a:r>
              <a:rPr lang="en-GB" dirty="0" smtClean="0"/>
              <a:t>DRIVERS</a:t>
            </a:r>
          </a:p>
          <a:p>
            <a:pPr>
              <a:buSzPct val="100000"/>
            </a:pPr>
            <a:r>
              <a:rPr lang="en-GB" sz="2400" dirty="0" smtClean="0"/>
              <a:t>Public expectations</a:t>
            </a:r>
          </a:p>
          <a:p>
            <a:pPr>
              <a:buSzPct val="100000"/>
            </a:pPr>
            <a:r>
              <a:rPr lang="en-GB" sz="2400" dirty="0" smtClean="0"/>
              <a:t>Government agenda</a:t>
            </a:r>
          </a:p>
          <a:p>
            <a:pPr>
              <a:buSzPct val="100000"/>
            </a:pPr>
            <a:r>
              <a:rPr lang="en-GB" sz="2400" dirty="0" smtClean="0"/>
              <a:t>RCUK Data Policy</a:t>
            </a:r>
          </a:p>
          <a:p>
            <a:pPr marL="457200" lvl="1" indent="0">
              <a:buSzPct val="100000"/>
              <a:buNone/>
            </a:pPr>
            <a:r>
              <a:rPr lang="en-GB" sz="2000" dirty="0" smtClean="0">
                <a:hlinkClick r:id="rId4"/>
              </a:rPr>
              <a:t>www.rcuk.ac.uk/research/Pages/DataPolicy.aspx</a:t>
            </a:r>
            <a:r>
              <a:rPr lang="en-GB" sz="2000" dirty="0" smtClean="0"/>
              <a:t> </a:t>
            </a:r>
          </a:p>
          <a:p>
            <a:pPr>
              <a:buSzPct val="100000"/>
            </a:pPr>
            <a:r>
              <a:rPr lang="en-GB" sz="2400" dirty="0" smtClean="0"/>
              <a:t>UKRIO Code of Practice </a:t>
            </a:r>
            <a:r>
              <a:rPr lang="en-GB" sz="2400" dirty="0"/>
              <a:t>for Research </a:t>
            </a:r>
            <a:endParaRPr lang="en-GB" sz="2400" dirty="0" smtClean="0"/>
          </a:p>
          <a:p>
            <a:pPr marL="457200" lvl="1" indent="0">
              <a:spcBef>
                <a:spcPts val="480"/>
              </a:spcBef>
              <a:buSzPct val="100000"/>
              <a:buNone/>
            </a:pPr>
            <a:r>
              <a:rPr lang="en-GB" sz="2000" dirty="0" smtClean="0">
                <a:hlinkClick r:id="rId5"/>
              </a:rPr>
              <a:t>www.ukrio.org/what-we-do/code-of-practice-for-research/</a:t>
            </a:r>
            <a:r>
              <a:rPr lang="en-GB" sz="2000" dirty="0" smtClean="0"/>
              <a:t> </a:t>
            </a:r>
          </a:p>
        </p:txBody>
      </p:sp>
      <p:pic>
        <p:nvPicPr>
          <p:cNvPr id="11" name="Picture 2" descr="C:\Documents and Settings\librep\Local Settings\Temporary Internet Files\Content.IE5\WCKXAQGN\MC900432527[1].png"/>
          <p:cNvPicPr>
            <a:picLocks noChangeAspect="1" noChangeArrowheads="1"/>
          </p:cNvPicPr>
          <p:nvPr/>
        </p:nvPicPr>
        <p:blipFill>
          <a:blip r:embed="rId6" cstate="print"/>
          <a:srcRect/>
          <a:stretch>
            <a:fillRect/>
          </a:stretch>
        </p:blipFill>
        <p:spPr bwMode="auto">
          <a:xfrm>
            <a:off x="272530" y="4293096"/>
            <a:ext cx="720080" cy="72008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435280" cy="1371600"/>
          </a:xfrm>
        </p:spPr>
        <p:txBody>
          <a:bodyPr/>
          <a:lstStyle/>
          <a:p>
            <a:r>
              <a:rPr lang="en-GB" dirty="0" smtClean="0"/>
              <a:t>Managing restrictions on sharing</a:t>
            </a:r>
            <a:endParaRPr lang="en-GB" dirty="0"/>
          </a:p>
        </p:txBody>
      </p:sp>
      <p:sp>
        <p:nvSpPr>
          <p:cNvPr id="3" name="Subtitle 2"/>
          <p:cNvSpPr>
            <a:spLocks noGrp="1"/>
          </p:cNvSpPr>
          <p:nvPr>
            <p:ph idx="1"/>
          </p:nvPr>
        </p:nvSpPr>
        <p:spPr>
          <a:xfrm>
            <a:off x="355600" y="1665288"/>
            <a:ext cx="8429625" cy="4845538"/>
          </a:xfrm>
        </p:spPr>
        <p:txBody>
          <a:bodyPr/>
          <a:lstStyle/>
          <a:p>
            <a:pPr lvl="1">
              <a:spcAft>
                <a:spcPts val="0"/>
              </a:spcAft>
              <a:buNone/>
            </a:pPr>
            <a:r>
              <a:rPr lang="en-GB" sz="2400" b="1" dirty="0" smtClean="0"/>
              <a:t>Ethics</a:t>
            </a:r>
          </a:p>
          <a:p>
            <a:pPr lvl="1">
              <a:spcAft>
                <a:spcPts val="0"/>
              </a:spcAft>
              <a:buNone/>
            </a:pPr>
            <a:r>
              <a:rPr lang="en-GB" dirty="0" smtClean="0"/>
              <a:t>Balance data protection with data sharing</a:t>
            </a:r>
          </a:p>
          <a:p>
            <a:pPr lvl="1">
              <a:spcAft>
                <a:spcPts val="0"/>
              </a:spcAft>
              <a:buFont typeface="Wingdings" pitchFamily="2" charset="2"/>
              <a:buChar char="n"/>
            </a:pPr>
            <a:r>
              <a:rPr lang="en-GB" dirty="0" smtClean="0"/>
              <a:t>Informed consent – cover current </a:t>
            </a:r>
            <a:r>
              <a:rPr lang="en-GB" b="1" i="1" dirty="0" smtClean="0"/>
              <a:t>and</a:t>
            </a:r>
            <a:r>
              <a:rPr lang="en-GB" dirty="0" smtClean="0"/>
              <a:t> future use</a:t>
            </a:r>
          </a:p>
          <a:p>
            <a:pPr lvl="1">
              <a:spcAft>
                <a:spcPts val="0"/>
              </a:spcAft>
              <a:buFont typeface="Wingdings" pitchFamily="2" charset="2"/>
              <a:buChar char="n"/>
            </a:pPr>
            <a:r>
              <a:rPr lang="en-GB" dirty="0" smtClean="0"/>
              <a:t>Confidentiality – is anonymisation appropriate?</a:t>
            </a:r>
          </a:p>
          <a:p>
            <a:pPr lvl="1">
              <a:spcAft>
                <a:spcPts val="0"/>
              </a:spcAft>
              <a:buFont typeface="Wingdings" pitchFamily="2" charset="2"/>
              <a:buChar char="n"/>
            </a:pPr>
            <a:r>
              <a:rPr lang="en-GB" dirty="0" smtClean="0"/>
              <a:t>Access control – who, what, when?</a:t>
            </a:r>
          </a:p>
          <a:p>
            <a:pPr lvl="1">
              <a:spcAft>
                <a:spcPts val="0"/>
              </a:spcAft>
              <a:buNone/>
            </a:pPr>
            <a:endParaRPr lang="en-GB" sz="2800" dirty="0" smtClean="0"/>
          </a:p>
          <a:p>
            <a:pPr lvl="1">
              <a:spcAft>
                <a:spcPts val="0"/>
              </a:spcAft>
              <a:buNone/>
            </a:pPr>
            <a:r>
              <a:rPr lang="en-GB" sz="2400" b="1" dirty="0" smtClean="0"/>
              <a:t>IPR</a:t>
            </a:r>
            <a:endParaRPr lang="en-GB" sz="2400" dirty="0" smtClean="0"/>
          </a:p>
          <a:p>
            <a:pPr lvl="1">
              <a:spcAft>
                <a:spcPts val="0"/>
              </a:spcAft>
              <a:buFont typeface="Wingdings" pitchFamily="2" charset="2"/>
              <a:buChar char="n"/>
            </a:pPr>
            <a:r>
              <a:rPr lang="en-GB" dirty="0"/>
              <a:t>Clarify copyright before research starts</a:t>
            </a:r>
          </a:p>
          <a:p>
            <a:pPr lvl="1">
              <a:spcAft>
                <a:spcPts val="0"/>
              </a:spcAft>
              <a:buFont typeface="Wingdings" pitchFamily="2" charset="2"/>
              <a:buChar char="n"/>
            </a:pPr>
            <a:r>
              <a:rPr lang="en-GB" dirty="0"/>
              <a:t>Consider </a:t>
            </a:r>
            <a:r>
              <a:rPr lang="en-GB" dirty="0" smtClean="0"/>
              <a:t>licensing options e.g. Creative Commons</a:t>
            </a:r>
          </a:p>
          <a:p>
            <a:pPr lvl="1">
              <a:spcAft>
                <a:spcPts val="0"/>
              </a:spcAft>
              <a:buNone/>
            </a:pPr>
            <a:endParaRPr lang="en-GB" sz="2800" dirty="0" smtClean="0"/>
          </a:p>
          <a:p>
            <a:pPr lvl="1">
              <a:spcAft>
                <a:spcPts val="0"/>
              </a:spcAft>
              <a:buNone/>
            </a:pPr>
            <a:endParaRPr lang="en-GB" sz="2800" dirty="0" smtClean="0"/>
          </a:p>
          <a:p>
            <a:pPr lvl="1">
              <a:buNone/>
            </a:pPr>
            <a:endParaRPr lang="en-GB" dirty="0" smtClean="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144000" cy="648072"/>
          </a:xfrm>
        </p:spPr>
        <p:txBody>
          <a:bodyPr/>
          <a:lstStyle/>
          <a:p>
            <a:r>
              <a:rPr lang="en-GB" dirty="0" smtClean="0"/>
              <a:t>How to share research data</a:t>
            </a:r>
            <a:endParaRPr lang="en-GB" dirty="0"/>
          </a:p>
        </p:txBody>
      </p:sp>
      <p:sp>
        <p:nvSpPr>
          <p:cNvPr id="3" name="Content Placeholder 2"/>
          <p:cNvSpPr>
            <a:spLocks noGrp="1"/>
          </p:cNvSpPr>
          <p:nvPr>
            <p:ph idx="1"/>
          </p:nvPr>
        </p:nvSpPr>
        <p:spPr>
          <a:xfrm>
            <a:off x="251520" y="1124744"/>
            <a:ext cx="8640960" cy="5589240"/>
          </a:xfrm>
        </p:spPr>
        <p:txBody>
          <a:bodyPr/>
          <a:lstStyle/>
          <a:p>
            <a:pPr>
              <a:spcAft>
                <a:spcPts val="0"/>
              </a:spcAft>
            </a:pPr>
            <a:r>
              <a:rPr lang="en-GB" dirty="0" smtClean="0"/>
              <a:t>Use appropriate repositories and data catalogues</a:t>
            </a:r>
          </a:p>
          <a:p>
            <a:pPr lvl="1">
              <a:spcAft>
                <a:spcPts val="480"/>
              </a:spcAft>
            </a:pPr>
            <a:r>
              <a:rPr lang="en-GB" dirty="0" smtClean="0">
                <a:hlinkClick r:id="rId3"/>
              </a:rPr>
              <a:t>http://databib.org</a:t>
            </a:r>
            <a:endParaRPr lang="en-GB" dirty="0" smtClean="0"/>
          </a:p>
          <a:p>
            <a:pPr lvl="1">
              <a:spcAft>
                <a:spcPts val="480"/>
              </a:spcAft>
            </a:pPr>
            <a:r>
              <a:rPr lang="en-GB" dirty="0">
                <a:hlinkClick r:id="rId4"/>
              </a:rPr>
              <a:t>http://www.re3data.org</a:t>
            </a:r>
            <a:r>
              <a:rPr lang="en-GB" dirty="0" smtClean="0">
                <a:hlinkClick r:id="rId4"/>
              </a:rPr>
              <a:t>/</a:t>
            </a:r>
            <a:endParaRPr lang="en-GB" dirty="0" smtClean="0"/>
          </a:p>
          <a:p>
            <a:pPr lvl="1">
              <a:spcAft>
                <a:spcPts val="480"/>
              </a:spcAft>
            </a:pPr>
            <a:r>
              <a:rPr lang="en-GB" dirty="0" err="1" smtClean="0"/>
              <a:t>Jisc</a:t>
            </a:r>
            <a:r>
              <a:rPr lang="en-GB" dirty="0" smtClean="0"/>
              <a:t>/DCC research data registry (coming soon!)  </a:t>
            </a:r>
          </a:p>
          <a:p>
            <a:pPr>
              <a:spcAft>
                <a:spcPts val="0"/>
              </a:spcAft>
            </a:pPr>
            <a:endParaRPr lang="en-GB" sz="2000" dirty="0" smtClean="0"/>
          </a:p>
          <a:p>
            <a:pPr>
              <a:spcAft>
                <a:spcPts val="0"/>
              </a:spcAft>
            </a:pPr>
            <a:r>
              <a:rPr lang="en-GB" dirty="0" smtClean="0"/>
              <a:t>License the data so it is clear how it can be reused</a:t>
            </a:r>
          </a:p>
          <a:p>
            <a:pPr lvl="1">
              <a:spcAft>
                <a:spcPts val="3000"/>
              </a:spcAft>
            </a:pPr>
            <a:r>
              <a:rPr lang="en-GB" dirty="0" smtClean="0">
                <a:hlinkClick r:id="rId5"/>
              </a:rPr>
              <a:t>www.dcc.ac.uk/resources/how-guides/license-research-data</a:t>
            </a:r>
            <a:r>
              <a:rPr lang="en-GB" dirty="0" smtClean="0"/>
              <a:t> </a:t>
            </a:r>
          </a:p>
          <a:p>
            <a:pPr>
              <a:spcAft>
                <a:spcPts val="0"/>
              </a:spcAft>
            </a:pPr>
            <a:r>
              <a:rPr lang="en-GB" dirty="0" smtClean="0"/>
              <a:t>Make sure it’s clear how to cite the data</a:t>
            </a:r>
          </a:p>
          <a:p>
            <a:pPr marL="342900" lvl="1" indent="-342900">
              <a:spcAft>
                <a:spcPts val="0"/>
              </a:spcAft>
            </a:pPr>
            <a:r>
              <a:rPr lang="en-GB" dirty="0" smtClean="0">
                <a:hlinkClick r:id="rId6"/>
              </a:rPr>
              <a:t>http://</a:t>
            </a:r>
            <a:r>
              <a:rPr lang="en-GB" dirty="0" err="1" smtClean="0">
                <a:hlinkClick r:id="rId6"/>
              </a:rPr>
              <a:t>www.dcc.ac.uk</a:t>
            </a:r>
            <a:r>
              <a:rPr lang="en-GB" dirty="0" smtClean="0">
                <a:hlinkClick r:id="rId6"/>
              </a:rPr>
              <a:t>/resources/how-guides/cite-datasets</a:t>
            </a:r>
            <a:r>
              <a:rPr lang="en-GB" dirty="0" smtClean="0"/>
              <a:t> </a:t>
            </a:r>
          </a:p>
          <a:p>
            <a:pPr>
              <a:spcAft>
                <a:spcPts val="0"/>
              </a:spcAft>
            </a:pPr>
            <a:endParaRPr lang="en-GB" dirty="0" smtClean="0"/>
          </a:p>
          <a:p>
            <a:pPr>
              <a:spcAft>
                <a:spcPts val="0"/>
              </a:spcAft>
            </a:pPr>
            <a:r>
              <a:rPr lang="en-GB" dirty="0" smtClean="0"/>
              <a:t>Consider publishing a data paper based on your DMP </a:t>
            </a:r>
            <a:r>
              <a:rPr lang="en-GB" sz="2000" dirty="0" err="1" smtClean="0">
                <a:hlinkClick r:id="rId7"/>
              </a:rPr>
              <a:t>http://metajnl.com/</a:t>
            </a:r>
            <a:r>
              <a:rPr lang="en-GB" sz="2000" dirty="0" smtClean="0"/>
              <a:t> </a:t>
            </a:r>
          </a:p>
          <a:p>
            <a:pPr>
              <a:spcAft>
                <a:spcPts val="0"/>
              </a:spcAft>
              <a:buNone/>
            </a:pPr>
            <a:r>
              <a:rPr lang="en-GB" sz="2000" dirty="0" smtClean="0"/>
              <a:t>	</a:t>
            </a:r>
          </a:p>
          <a:p>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620688"/>
            <a:ext cx="8839200" cy="719609"/>
          </a:xfrm>
        </p:spPr>
        <p:txBody>
          <a:bodyPr/>
          <a:lstStyle/>
          <a:p>
            <a:pPr eaLnBrk="1" hangingPunct="1"/>
            <a:r>
              <a:rPr lang="en-US" dirty="0" smtClean="0">
                <a:ea typeface="ＭＳ Ｐゴシック" pitchFamily="34" charset="-128"/>
              </a:rPr>
              <a:t>What is a DMP?</a:t>
            </a:r>
            <a:endParaRPr lang="en-GB" dirty="0" smtClean="0">
              <a:ea typeface="ＭＳ Ｐゴシック" pitchFamily="34" charset="-128"/>
            </a:endParaRPr>
          </a:p>
        </p:txBody>
      </p:sp>
      <p:sp>
        <p:nvSpPr>
          <p:cNvPr id="20483" name="Rectangle 3"/>
          <p:cNvSpPr>
            <a:spLocks noGrp="1" noChangeArrowheads="1"/>
          </p:cNvSpPr>
          <p:nvPr>
            <p:ph type="body" idx="1"/>
          </p:nvPr>
        </p:nvSpPr>
        <p:spPr>
          <a:xfrm>
            <a:off x="323528" y="1700808"/>
            <a:ext cx="8496944" cy="4608512"/>
          </a:xfrm>
        </p:spPr>
        <p:txBody>
          <a:bodyPr/>
          <a:lstStyle/>
          <a:p>
            <a:pPr>
              <a:spcAft>
                <a:spcPts val="1200"/>
              </a:spcAft>
              <a:buFontTx/>
              <a:buNone/>
            </a:pPr>
            <a:r>
              <a:rPr lang="en-US" sz="2400" dirty="0" smtClean="0">
                <a:ea typeface="ＭＳ Ｐゴシック" pitchFamily="34" charset="-128"/>
              </a:rPr>
              <a:t>A short plan that outlines </a:t>
            </a:r>
          </a:p>
          <a:p>
            <a:pPr>
              <a:spcAft>
                <a:spcPts val="2400"/>
              </a:spcAft>
            </a:pPr>
            <a:r>
              <a:rPr lang="en-US" sz="2400" dirty="0" smtClean="0">
                <a:ea typeface="ＭＳ Ｐゴシック" pitchFamily="34" charset="-128"/>
              </a:rPr>
              <a:t>what data you will create and how</a:t>
            </a:r>
          </a:p>
          <a:p>
            <a:pPr>
              <a:spcAft>
                <a:spcPts val="0"/>
              </a:spcAft>
            </a:pPr>
            <a:r>
              <a:rPr lang="en-US" sz="2400" dirty="0" smtClean="0">
                <a:ea typeface="ＭＳ Ｐゴシック" pitchFamily="34" charset="-128"/>
              </a:rPr>
              <a:t>how you will manage it </a:t>
            </a:r>
            <a:r>
              <a:rPr lang="en-US" dirty="0" smtClean="0">
                <a:ea typeface="ＭＳ Ｐゴシック" pitchFamily="34" charset="-128"/>
              </a:rPr>
              <a:t>                                      </a:t>
            </a:r>
          </a:p>
          <a:p>
            <a:pPr>
              <a:spcAft>
                <a:spcPts val="2400"/>
              </a:spcAft>
              <a:buNone/>
            </a:pPr>
            <a:r>
              <a:rPr lang="en-US" dirty="0" smtClean="0">
                <a:ea typeface="ＭＳ Ｐゴシック" pitchFamily="34" charset="-128"/>
              </a:rPr>
              <a:t>    </a:t>
            </a:r>
            <a:r>
              <a:rPr lang="en-US" sz="2400" dirty="0" smtClean="0">
                <a:ea typeface="ＭＳ Ｐゴシック" pitchFamily="34" charset="-128"/>
              </a:rPr>
              <a:t>(storage, back-up, access…)</a:t>
            </a:r>
          </a:p>
          <a:p>
            <a:pPr>
              <a:spcAft>
                <a:spcPts val="2400"/>
              </a:spcAft>
            </a:pPr>
            <a:r>
              <a:rPr lang="en-US" sz="2400" dirty="0" smtClean="0">
                <a:ea typeface="ＭＳ Ｐゴシック" pitchFamily="34" charset="-128"/>
              </a:rPr>
              <a:t>plans for data sharing and preservation</a:t>
            </a:r>
          </a:p>
          <a:p>
            <a:pPr marL="0">
              <a:spcBef>
                <a:spcPts val="1800"/>
              </a:spcBef>
              <a:spcAft>
                <a:spcPts val="0"/>
              </a:spcAft>
              <a:buNone/>
            </a:pPr>
            <a:r>
              <a:rPr lang="en-GB" sz="2400" dirty="0" smtClean="0">
                <a:ea typeface="ＭＳ Ｐゴシック" pitchFamily="34" charset="-128"/>
              </a:rPr>
              <a:t>DMPs are often submitted as part of grant applications, but are useful whenever you’re creating data.</a:t>
            </a:r>
          </a:p>
          <a:p>
            <a:pPr>
              <a:spcAft>
                <a:spcPts val="2400"/>
              </a:spcAft>
            </a:pPr>
            <a:endParaRPr lang="en-US" sz="2400" dirty="0" smtClean="0">
              <a:ea typeface="ＭＳ Ｐゴシック" pitchFamily="34" charset="-128"/>
            </a:endParaRPr>
          </a:p>
          <a:p>
            <a:pPr>
              <a:spcAft>
                <a:spcPts val="2400"/>
              </a:spcAft>
              <a:buNone/>
            </a:pPr>
            <a:endParaRPr lang="en-US" sz="2400" dirty="0" smtClean="0">
              <a:ea typeface="ＭＳ Ｐゴシック" pitchFamily="34" charset="-128"/>
            </a:endParaRPr>
          </a:p>
          <a:p>
            <a:endParaRPr lang="en-US" sz="2400" dirty="0" smtClean="0">
              <a:ea typeface="ＭＳ Ｐゴシック" pitchFamily="34" charset="-128"/>
            </a:endParaRPr>
          </a:p>
        </p:txBody>
      </p:sp>
      <p:graphicFrame>
        <p:nvGraphicFramePr>
          <p:cNvPr id="7" name="Diagram 6"/>
          <p:cNvGraphicFramePr/>
          <p:nvPr/>
        </p:nvGraphicFramePr>
        <p:xfrm>
          <a:off x="6444208" y="2132856"/>
          <a:ext cx="2281471" cy="2160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76672"/>
            <a:ext cx="8839200" cy="1143000"/>
          </a:xfrm>
        </p:spPr>
        <p:txBody>
          <a:bodyPr/>
          <a:lstStyle/>
          <a:p>
            <a:r>
              <a:rPr lang="en-GB" dirty="0" smtClean="0"/>
              <a:t>Why develop a DMP?</a:t>
            </a:r>
            <a:endParaRPr lang="en-GB" dirty="0"/>
          </a:p>
        </p:txBody>
      </p:sp>
      <p:sp>
        <p:nvSpPr>
          <p:cNvPr id="3" name="Content Placeholder 2"/>
          <p:cNvSpPr>
            <a:spLocks noGrp="1"/>
          </p:cNvSpPr>
          <p:nvPr>
            <p:ph idx="1"/>
          </p:nvPr>
        </p:nvSpPr>
        <p:spPr>
          <a:xfrm>
            <a:off x="323528" y="1844824"/>
            <a:ext cx="8496944" cy="4448472"/>
          </a:xfrm>
        </p:spPr>
        <p:txBody>
          <a:bodyPr>
            <a:noAutofit/>
          </a:bodyPr>
          <a:lstStyle/>
          <a:p>
            <a:pPr>
              <a:spcBef>
                <a:spcPts val="0"/>
              </a:spcBef>
              <a:spcAft>
                <a:spcPts val="0"/>
              </a:spcAft>
            </a:pPr>
            <a:r>
              <a:rPr lang="en-GB" sz="2800" dirty="0" smtClean="0"/>
              <a:t>to help you manage your data</a:t>
            </a:r>
          </a:p>
          <a:p>
            <a:pPr>
              <a:spcBef>
                <a:spcPts val="0"/>
              </a:spcBef>
              <a:spcAft>
                <a:spcPts val="0"/>
              </a:spcAft>
            </a:pPr>
            <a:endParaRPr lang="en-GB" sz="2800" dirty="0" smtClean="0"/>
          </a:p>
          <a:p>
            <a:pPr>
              <a:spcBef>
                <a:spcPts val="0"/>
              </a:spcBef>
              <a:spcAft>
                <a:spcPts val="0"/>
              </a:spcAft>
            </a:pPr>
            <a:r>
              <a:rPr lang="en-GB" sz="2800" dirty="0" smtClean="0"/>
              <a:t>to provide guidelines for everyone to work to</a:t>
            </a:r>
          </a:p>
          <a:p>
            <a:pPr>
              <a:spcBef>
                <a:spcPts val="0"/>
              </a:spcBef>
              <a:spcAft>
                <a:spcPts val="0"/>
              </a:spcAft>
            </a:pPr>
            <a:endParaRPr lang="en-GB" sz="2800" dirty="0" smtClean="0"/>
          </a:p>
          <a:p>
            <a:pPr>
              <a:spcBef>
                <a:spcPts val="0"/>
              </a:spcBef>
              <a:spcAft>
                <a:spcPts val="0"/>
              </a:spcAft>
            </a:pPr>
            <a:r>
              <a:rPr lang="en-GB" sz="2800" dirty="0" smtClean="0"/>
              <a:t>to anticipate and avoid problems e.g. data loss</a:t>
            </a:r>
          </a:p>
          <a:p>
            <a:pPr>
              <a:spcBef>
                <a:spcPts val="0"/>
              </a:spcBef>
              <a:spcAft>
                <a:spcPts val="0"/>
              </a:spcAft>
              <a:buNone/>
            </a:pPr>
            <a:endParaRPr lang="en-GB" sz="2800" dirty="0" smtClean="0"/>
          </a:p>
          <a:p>
            <a:pPr>
              <a:spcBef>
                <a:spcPts val="0"/>
              </a:spcBef>
              <a:spcAft>
                <a:spcPts val="0"/>
              </a:spcAft>
            </a:pPr>
            <a:r>
              <a:rPr lang="en-GB" sz="2800" dirty="0" smtClean="0"/>
              <a:t>to avoid duplication, data loss &amp; security breaches </a:t>
            </a:r>
          </a:p>
          <a:p>
            <a:pPr>
              <a:spcBef>
                <a:spcPts val="0"/>
              </a:spcBef>
              <a:spcAft>
                <a:spcPts val="0"/>
              </a:spcAft>
            </a:pPr>
            <a:endParaRPr lang="en-GB" sz="2800" dirty="0" smtClean="0"/>
          </a:p>
          <a:p>
            <a:pPr>
              <a:spcBef>
                <a:spcPts val="0"/>
              </a:spcBef>
              <a:spcAft>
                <a:spcPts val="0"/>
              </a:spcAft>
            </a:pPr>
            <a:r>
              <a:rPr lang="en-GB" sz="2800" dirty="0" smtClean="0"/>
              <a:t>to comply with funders requirements...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idx="4294967295"/>
          </p:nvPr>
        </p:nvSpPr>
        <p:spPr bwMode="auto">
          <a:xfrm>
            <a:off x="-2860" y="620688"/>
            <a:ext cx="9146860" cy="1152128"/>
          </a:xfrm>
          <a:prstGeom prst="rect">
            <a:avLst/>
          </a:prstGeom>
          <a:noFill/>
          <a:ln>
            <a:miter lim="800000"/>
            <a:headEnd/>
            <a:tailEnd/>
          </a:ln>
        </p:spPr>
        <p:txBody>
          <a:bodyPr anchor="ctr">
            <a:noAutofit/>
          </a:bodyPr>
          <a:lstStyle/>
          <a:p>
            <a:pPr eaLnBrk="1" hangingPunct="1"/>
            <a:r>
              <a:rPr lang="en-GB" sz="3600" dirty="0"/>
              <a:t>They typically want a </a:t>
            </a:r>
            <a:r>
              <a:rPr lang="en-GB" sz="3600" dirty="0" smtClean="0"/>
              <a:t>short (c.1-2pp)  </a:t>
            </a:r>
            <a:r>
              <a:rPr lang="en-GB" sz="3600" dirty="0"/>
              <a:t>statement </a:t>
            </a:r>
            <a:r>
              <a:rPr lang="en-GB" sz="3600" dirty="0" smtClean="0"/>
              <a:t>covering:</a:t>
            </a:r>
            <a:endParaRPr lang="en-GB" sz="3600" dirty="0"/>
          </a:p>
        </p:txBody>
      </p:sp>
      <p:sp>
        <p:nvSpPr>
          <p:cNvPr id="47106" name="Rectangle 5"/>
          <p:cNvSpPr>
            <a:spLocks noChangeArrowheads="1"/>
          </p:cNvSpPr>
          <p:nvPr/>
        </p:nvSpPr>
        <p:spPr bwMode="auto">
          <a:xfrm>
            <a:off x="-1" y="1988840"/>
            <a:ext cx="9144001" cy="4176464"/>
          </a:xfrm>
          <a:prstGeom prst="rect">
            <a:avLst/>
          </a:prstGeom>
          <a:noFill/>
          <a:ln w="9525">
            <a:noFill/>
            <a:miter lim="800000"/>
            <a:headEnd/>
            <a:tailEnd/>
          </a:ln>
        </p:spPr>
        <p:txBody>
          <a:bodyPr/>
          <a:lstStyle/>
          <a:p>
            <a:pPr marL="914400" lvl="1" indent="-457200" eaLnBrk="0" hangingPunct="0">
              <a:lnSpc>
                <a:spcPct val="85000"/>
              </a:lnSpc>
              <a:spcBef>
                <a:spcPts val="600"/>
              </a:spcBef>
              <a:spcAft>
                <a:spcPts val="600"/>
              </a:spcAft>
              <a:buClr>
                <a:srgbClr val="FF6600"/>
              </a:buClr>
              <a:buSzPct val="100000"/>
              <a:buFont typeface="Arial" pitchFamily="34" charset="0"/>
              <a:buNone/>
            </a:pPr>
            <a:endParaRPr lang="en-GB" sz="600" dirty="0">
              <a:solidFill>
                <a:srgbClr val="000000"/>
              </a:solidFill>
              <a:latin typeface="Arial" pitchFamily="34" charset="0"/>
            </a:endParaRPr>
          </a:p>
          <a:p>
            <a:pPr marL="914400" lvl="1" indent="-457200" eaLnBrk="0" hangingPunct="0">
              <a:lnSpc>
                <a:spcPct val="200000"/>
              </a:lnSpc>
              <a:buClr>
                <a:schemeClr val="accent1"/>
              </a:buClr>
              <a:buSzPct val="100000"/>
              <a:buFont typeface="Wingdings" pitchFamily="2" charset="2"/>
              <a:buChar char="§"/>
            </a:pPr>
            <a:r>
              <a:rPr lang="en-GB" sz="2400" dirty="0">
                <a:solidFill>
                  <a:schemeClr val="accent2"/>
                </a:solidFill>
              </a:rPr>
              <a:t>What data will be </a:t>
            </a:r>
            <a:r>
              <a:rPr lang="en-GB" sz="2400" dirty="0" smtClean="0">
                <a:solidFill>
                  <a:schemeClr val="accent2"/>
                </a:solidFill>
              </a:rPr>
              <a:t>created </a:t>
            </a:r>
            <a:r>
              <a:rPr lang="en-GB" sz="2400" dirty="0">
                <a:solidFill>
                  <a:schemeClr val="accent2"/>
                </a:solidFill>
              </a:rPr>
              <a:t>(format, types, </a:t>
            </a:r>
            <a:r>
              <a:rPr lang="en-GB" sz="2400" dirty="0" smtClean="0">
                <a:solidFill>
                  <a:schemeClr val="accent2"/>
                </a:solidFill>
              </a:rPr>
              <a:t>volume...)</a:t>
            </a:r>
          </a:p>
          <a:p>
            <a:pPr marL="914400" lvl="1" indent="-457200" eaLnBrk="0" hangingPunct="0">
              <a:lnSpc>
                <a:spcPct val="200000"/>
              </a:lnSpc>
              <a:buClr>
                <a:schemeClr val="accent1"/>
              </a:buClr>
              <a:buSzPct val="100000"/>
              <a:buFont typeface="Wingdings" pitchFamily="2" charset="2"/>
              <a:buChar char="§"/>
            </a:pPr>
            <a:r>
              <a:rPr lang="en-GB" sz="2400" dirty="0" smtClean="0">
                <a:solidFill>
                  <a:schemeClr val="accent2"/>
                </a:solidFill>
              </a:rPr>
              <a:t>Standards and methodologies to be used (incl. metadata)</a:t>
            </a:r>
          </a:p>
          <a:p>
            <a:pPr marL="914400" lvl="1" indent="-457200" eaLnBrk="0" hangingPunct="0">
              <a:lnSpc>
                <a:spcPct val="200000"/>
              </a:lnSpc>
              <a:buClr>
                <a:schemeClr val="accent1"/>
              </a:buClr>
              <a:buSzPct val="100000"/>
              <a:buFont typeface="Wingdings" pitchFamily="2" charset="2"/>
              <a:buChar char="§"/>
            </a:pPr>
            <a:r>
              <a:rPr lang="en-GB" sz="2400" dirty="0" smtClean="0">
                <a:solidFill>
                  <a:schemeClr val="accent2"/>
                </a:solidFill>
              </a:rPr>
              <a:t>How ethics </a:t>
            </a:r>
            <a:r>
              <a:rPr lang="en-GB" sz="2400" dirty="0">
                <a:solidFill>
                  <a:schemeClr val="accent2"/>
                </a:solidFill>
              </a:rPr>
              <a:t>and Intellectual </a:t>
            </a:r>
            <a:r>
              <a:rPr lang="en-GB" sz="2400" dirty="0" smtClean="0">
                <a:solidFill>
                  <a:schemeClr val="accent2"/>
                </a:solidFill>
              </a:rPr>
              <a:t>Property will be addressed</a:t>
            </a:r>
            <a:endParaRPr lang="en-GB" sz="2400" dirty="0">
              <a:solidFill>
                <a:schemeClr val="accent2"/>
              </a:solidFill>
            </a:endParaRPr>
          </a:p>
          <a:p>
            <a:pPr marL="914400" lvl="1" indent="-457200" eaLnBrk="0" hangingPunct="0">
              <a:lnSpc>
                <a:spcPct val="200000"/>
              </a:lnSpc>
              <a:buClr>
                <a:schemeClr val="accent1"/>
              </a:buClr>
              <a:buSzPct val="100000"/>
              <a:buFont typeface="Wingdings" pitchFamily="2" charset="2"/>
              <a:buChar char="§"/>
            </a:pPr>
            <a:r>
              <a:rPr lang="en-GB" sz="2400" dirty="0" smtClean="0">
                <a:solidFill>
                  <a:schemeClr val="accent2"/>
                </a:solidFill>
              </a:rPr>
              <a:t>Plans </a:t>
            </a:r>
            <a:r>
              <a:rPr lang="en-GB" sz="2400" dirty="0">
                <a:solidFill>
                  <a:schemeClr val="accent2"/>
                </a:solidFill>
              </a:rPr>
              <a:t>for data sharing and </a:t>
            </a:r>
            <a:r>
              <a:rPr lang="en-GB" sz="2400" dirty="0" smtClean="0">
                <a:solidFill>
                  <a:schemeClr val="accent2"/>
                </a:solidFill>
              </a:rPr>
              <a:t>access </a:t>
            </a:r>
            <a:endParaRPr lang="en-GB" sz="2400" dirty="0">
              <a:solidFill>
                <a:schemeClr val="accent2"/>
              </a:solidFill>
            </a:endParaRPr>
          </a:p>
          <a:p>
            <a:pPr marL="914400" lvl="1" indent="-457200" eaLnBrk="0" hangingPunct="0">
              <a:lnSpc>
                <a:spcPct val="200000"/>
              </a:lnSpc>
              <a:buClr>
                <a:schemeClr val="accent1"/>
              </a:buClr>
              <a:buSzPct val="100000"/>
              <a:buFont typeface="Wingdings" pitchFamily="2" charset="2"/>
              <a:buChar char="§"/>
            </a:pPr>
            <a:r>
              <a:rPr lang="en-GB" sz="2400" dirty="0" smtClean="0">
                <a:solidFill>
                  <a:schemeClr val="accent2"/>
                </a:solidFill>
              </a:rPr>
              <a:t>Strategy </a:t>
            </a:r>
            <a:r>
              <a:rPr lang="en-GB" sz="2400" dirty="0">
                <a:solidFill>
                  <a:schemeClr val="accent2"/>
                </a:solidFill>
              </a:rPr>
              <a:t>for long-term </a:t>
            </a:r>
            <a:r>
              <a:rPr lang="en-GB" sz="2400" dirty="0" smtClean="0">
                <a:solidFill>
                  <a:schemeClr val="accent2"/>
                </a:solidFill>
              </a:rPr>
              <a:t>preservation</a:t>
            </a:r>
            <a:endParaRPr lang="en-GB" sz="2400" dirty="0">
              <a:solidFill>
                <a:schemeClr val="accent2"/>
              </a:solidFill>
            </a:endParaRPr>
          </a:p>
        </p:txBody>
      </p:sp>
      <p:pic>
        <p:nvPicPr>
          <p:cNvPr id="47107" name="Picture 6"/>
          <p:cNvPicPr>
            <a:picLocks noChangeAspect="1" noChangeArrowheads="1"/>
          </p:cNvPicPr>
          <p:nvPr/>
        </p:nvPicPr>
        <p:blipFill>
          <a:blip r:embed="rId3" cstate="print"/>
          <a:srcRect l="46825" t="25899" r="2238" b="20233"/>
          <a:stretch>
            <a:fillRect/>
          </a:stretch>
        </p:blipFill>
        <p:spPr bwMode="auto">
          <a:xfrm>
            <a:off x="7258591" y="4653136"/>
            <a:ext cx="1849913" cy="17916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9512" y="1844824"/>
            <a:ext cx="2952328" cy="4032448"/>
          </a:xfrm>
        </p:spPr>
        <p:txBody>
          <a:bodyPr/>
          <a:lstStyle/>
          <a:p>
            <a:pPr>
              <a:buNone/>
            </a:pPr>
            <a:r>
              <a:rPr lang="en-GB" sz="2400" b="1" dirty="0" smtClean="0"/>
              <a:t>Data sharing plan</a:t>
            </a:r>
          </a:p>
          <a:p>
            <a:pPr>
              <a:buNone/>
            </a:pPr>
            <a:endParaRPr lang="en-GB" sz="500" dirty="0" smtClean="0"/>
          </a:p>
          <a:p>
            <a:pPr>
              <a:buNone/>
            </a:pPr>
            <a:r>
              <a:rPr lang="en-GB" sz="2000" dirty="0" smtClean="0"/>
              <a:t>Covering:</a:t>
            </a:r>
            <a:endParaRPr lang="en-GB" sz="800" b="1" dirty="0" smtClean="0"/>
          </a:p>
          <a:p>
            <a:r>
              <a:rPr lang="en-GB" sz="2000" dirty="0" smtClean="0"/>
              <a:t>Dataset</a:t>
            </a:r>
          </a:p>
          <a:p>
            <a:r>
              <a:rPr lang="en-GB" sz="2000" dirty="0" smtClean="0"/>
              <a:t>Standards</a:t>
            </a:r>
          </a:p>
          <a:p>
            <a:r>
              <a:rPr lang="en-GB" sz="2000" dirty="0" smtClean="0"/>
              <a:t>Metadata</a:t>
            </a:r>
          </a:p>
          <a:p>
            <a:r>
              <a:rPr lang="en-GB" sz="2000" dirty="0" smtClean="0"/>
              <a:t>Preservation</a:t>
            </a:r>
          </a:p>
          <a:p>
            <a:r>
              <a:rPr lang="en-GB" sz="2000" dirty="0" smtClean="0"/>
              <a:t>Data sharing</a:t>
            </a:r>
          </a:p>
          <a:p>
            <a:pPr lvl="1"/>
            <a:r>
              <a:rPr lang="en-GB" sz="1800" dirty="0" smtClean="0"/>
              <a:t>method</a:t>
            </a:r>
          </a:p>
          <a:p>
            <a:pPr lvl="1"/>
            <a:r>
              <a:rPr lang="en-GB" sz="1800" dirty="0" smtClean="0"/>
              <a:t>timescale</a:t>
            </a:r>
          </a:p>
          <a:p>
            <a:pPr lvl="1"/>
            <a:r>
              <a:rPr lang="en-GB" sz="1800" dirty="0" smtClean="0"/>
              <a:t>restrictions</a:t>
            </a:r>
          </a:p>
          <a:p>
            <a:pPr lvl="1"/>
            <a:r>
              <a:rPr lang="en-GB" sz="1800" dirty="0" smtClean="0"/>
              <a:t>agreements</a:t>
            </a:r>
            <a:endParaRPr lang="en-GB" sz="1800" dirty="0"/>
          </a:p>
        </p:txBody>
      </p:sp>
      <p:sp>
        <p:nvSpPr>
          <p:cNvPr id="5" name="Content Placeholder 4"/>
          <p:cNvSpPr>
            <a:spLocks noGrp="1"/>
          </p:cNvSpPr>
          <p:nvPr>
            <p:ph sz="half" idx="2"/>
          </p:nvPr>
        </p:nvSpPr>
        <p:spPr>
          <a:xfrm>
            <a:off x="6156176" y="1916832"/>
            <a:ext cx="2736304" cy="3960440"/>
          </a:xfrm>
        </p:spPr>
        <p:txBody>
          <a:bodyPr/>
          <a:lstStyle/>
          <a:p>
            <a:pPr>
              <a:buNone/>
            </a:pPr>
            <a:r>
              <a:rPr lang="en-GB" sz="2400" b="1" kern="1200" dirty="0" smtClean="0"/>
              <a:t>Data Mgmt Plan</a:t>
            </a:r>
          </a:p>
          <a:p>
            <a:pPr>
              <a:buNone/>
            </a:pPr>
            <a:endParaRPr lang="en-GB" sz="500" kern="1200" dirty="0" smtClean="0"/>
          </a:p>
          <a:p>
            <a:pPr>
              <a:buNone/>
            </a:pPr>
            <a:r>
              <a:rPr lang="en-GB" sz="2000" kern="1200" dirty="0" smtClean="0"/>
              <a:t>Covering:</a:t>
            </a:r>
          </a:p>
          <a:p>
            <a:r>
              <a:rPr lang="en-GB" sz="2000" kern="1200" dirty="0" smtClean="0"/>
              <a:t>Data</a:t>
            </a:r>
          </a:p>
          <a:p>
            <a:r>
              <a:rPr lang="en-GB" sz="2000" kern="1200" dirty="0" smtClean="0"/>
              <a:t>Data collection</a:t>
            </a:r>
          </a:p>
          <a:p>
            <a:r>
              <a:rPr lang="en-GB" sz="2000" kern="1200" dirty="0" smtClean="0"/>
              <a:t>Management</a:t>
            </a:r>
          </a:p>
          <a:p>
            <a:r>
              <a:rPr lang="en-GB" sz="2000" kern="1200" dirty="0" smtClean="0"/>
              <a:t>Security</a:t>
            </a:r>
          </a:p>
          <a:p>
            <a:r>
              <a:rPr lang="en-GB" sz="2000" kern="1200" dirty="0" smtClean="0"/>
              <a:t>Data sharing</a:t>
            </a:r>
          </a:p>
          <a:p>
            <a:r>
              <a:rPr lang="en-GB" sz="2000" kern="1200" dirty="0" smtClean="0"/>
              <a:t>Responsibilities</a:t>
            </a:r>
          </a:p>
          <a:p>
            <a:r>
              <a:rPr lang="en-GB" sz="2000" kern="1200" dirty="0" smtClean="0"/>
              <a:t>Related policies</a:t>
            </a:r>
          </a:p>
          <a:p>
            <a:r>
              <a:rPr lang="en-GB" sz="2000" kern="1200" dirty="0" smtClean="0"/>
              <a:t>Admin details</a:t>
            </a:r>
          </a:p>
          <a:p>
            <a:pPr>
              <a:buNone/>
            </a:pPr>
            <a:endParaRPr lang="en-GB" sz="2000" kern="1200" dirty="0" smtClean="0"/>
          </a:p>
        </p:txBody>
      </p:sp>
      <p:sp>
        <p:nvSpPr>
          <p:cNvPr id="6" name="Content Placeholder 3"/>
          <p:cNvSpPr txBox="1">
            <a:spLocks/>
          </p:cNvSpPr>
          <p:nvPr/>
        </p:nvSpPr>
        <p:spPr bwMode="auto">
          <a:xfrm>
            <a:off x="3131840" y="1916832"/>
            <a:ext cx="2808312" cy="396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tx2"/>
              </a:buClr>
              <a:buSzTx/>
              <a:tabLst/>
              <a:defRPr/>
            </a:pPr>
            <a:r>
              <a:rPr lang="en-GB" sz="2400" b="1" dirty="0" smtClean="0">
                <a:solidFill>
                  <a:schemeClr val="accent6"/>
                </a:solidFill>
                <a:latin typeface="Arial" pitchFamily="34" charset="0"/>
              </a:rPr>
              <a:t>Data Mgmt Plan</a:t>
            </a:r>
          </a:p>
          <a:p>
            <a:pPr marL="342900" marR="0" lvl="0" indent="-342900" algn="l" defTabSz="914400" rtl="0" eaLnBrk="1" fontAlgn="base" latinLnBrk="0" hangingPunct="1">
              <a:lnSpc>
                <a:spcPct val="100000"/>
              </a:lnSpc>
              <a:spcBef>
                <a:spcPct val="20000"/>
              </a:spcBef>
              <a:spcAft>
                <a:spcPct val="0"/>
              </a:spcAft>
              <a:buClr>
                <a:schemeClr val="tx2"/>
              </a:buClr>
              <a:buSzTx/>
              <a:buFont typeface="Arial" pitchFamily="34" charset="0"/>
              <a:buChar char="•"/>
              <a:tabLst/>
              <a:defRPr/>
            </a:pPr>
            <a:endParaRPr lang="en-GB" sz="500" dirty="0" smtClean="0">
              <a:ea typeface="ＭＳ Ｐゴシック" charset="-128"/>
              <a:cs typeface="ＭＳ Ｐゴシック" charset="-128"/>
            </a:endParaRPr>
          </a:p>
          <a:p>
            <a:pPr marL="342900" indent="-342900" fontAlgn="base">
              <a:spcBef>
                <a:spcPct val="20000"/>
              </a:spcBef>
              <a:spcAft>
                <a:spcPct val="0"/>
              </a:spcAft>
              <a:buClr>
                <a:schemeClr val="tx2"/>
              </a:buClr>
            </a:pPr>
            <a:r>
              <a:rPr lang="en-GB" sz="2000" dirty="0" smtClean="0">
                <a:solidFill>
                  <a:schemeClr val="accent6"/>
                </a:solidFill>
                <a:latin typeface="Arial" pitchFamily="34" charset="0"/>
              </a:rPr>
              <a:t>Covering:</a:t>
            </a:r>
          </a:p>
          <a:p>
            <a:pPr marL="342900" marR="0" lvl="0" indent="-342900" algn="l" defTabSz="914400" rtl="0" eaLnBrk="1" fontAlgn="base" latinLnBrk="0" hangingPunct="1">
              <a:lnSpc>
                <a:spcPct val="100000"/>
              </a:lnSpc>
              <a:spcBef>
                <a:spcPct val="20000"/>
              </a:spcBef>
              <a:spcAft>
                <a:spcPct val="0"/>
              </a:spcAft>
              <a:buClr>
                <a:schemeClr val="accent1"/>
              </a:buClr>
              <a:buSzTx/>
              <a:buFont typeface="Wingdings" pitchFamily="2" charset="2"/>
              <a:buChar char="§"/>
              <a:tabLst/>
              <a:defRPr/>
            </a:pPr>
            <a:r>
              <a:rPr lang="en-GB" sz="2000" dirty="0" smtClean="0">
                <a:solidFill>
                  <a:schemeClr val="accent6"/>
                </a:solidFill>
                <a:latin typeface="Arial" pitchFamily="34" charset="0"/>
              </a:rPr>
              <a:t>Data</a:t>
            </a:r>
          </a:p>
          <a:p>
            <a:pPr marL="342900" marR="0" lvl="0" indent="-342900" algn="l" defTabSz="914400" rtl="0" eaLnBrk="1" fontAlgn="base" latinLnBrk="0" hangingPunct="1">
              <a:lnSpc>
                <a:spcPct val="100000"/>
              </a:lnSpc>
              <a:spcBef>
                <a:spcPct val="20000"/>
              </a:spcBef>
              <a:spcAft>
                <a:spcPct val="0"/>
              </a:spcAft>
              <a:buClr>
                <a:schemeClr val="accent1"/>
              </a:buClr>
              <a:buSzTx/>
              <a:buFont typeface="Wingdings" pitchFamily="2" charset="2"/>
              <a:buChar char="§"/>
              <a:tabLst/>
              <a:defRPr/>
            </a:pPr>
            <a:r>
              <a:rPr lang="en-GB" sz="2000" dirty="0" smtClean="0">
                <a:solidFill>
                  <a:schemeClr val="accent6"/>
                </a:solidFill>
                <a:latin typeface="Arial" pitchFamily="34" charset="0"/>
              </a:rPr>
              <a:t>Data sharing</a:t>
            </a:r>
          </a:p>
          <a:p>
            <a:pPr marL="800100" lvl="1" indent="-342900" fontAlgn="base">
              <a:spcBef>
                <a:spcPct val="20000"/>
              </a:spcBef>
              <a:spcAft>
                <a:spcPct val="0"/>
              </a:spcAft>
              <a:buClr>
                <a:schemeClr val="accent1"/>
              </a:buClr>
              <a:buFont typeface="Wingdings" pitchFamily="2" charset="2"/>
              <a:buChar char="§"/>
            </a:pPr>
            <a:r>
              <a:rPr lang="en-GB" sz="2000" dirty="0" smtClean="0">
                <a:solidFill>
                  <a:schemeClr val="accent6"/>
                </a:solidFill>
                <a:latin typeface="Arial" pitchFamily="34" charset="0"/>
              </a:rPr>
              <a:t>when?</a:t>
            </a:r>
          </a:p>
          <a:p>
            <a:pPr marL="800100" lvl="1" indent="-342900" fontAlgn="base">
              <a:spcBef>
                <a:spcPct val="20000"/>
              </a:spcBef>
              <a:spcAft>
                <a:spcPct val="0"/>
              </a:spcAft>
              <a:buClr>
                <a:schemeClr val="accent1"/>
              </a:buClr>
              <a:buFont typeface="Wingdings" pitchFamily="2" charset="2"/>
              <a:buChar char="§"/>
            </a:pPr>
            <a:r>
              <a:rPr lang="en-GB" sz="2000" dirty="0" smtClean="0">
                <a:solidFill>
                  <a:schemeClr val="accent6"/>
                </a:solidFill>
                <a:latin typeface="Arial" pitchFamily="34" charset="0"/>
              </a:rPr>
              <a:t>where?</a:t>
            </a:r>
          </a:p>
          <a:p>
            <a:pPr marL="800100" lvl="1" indent="-342900" fontAlgn="base">
              <a:spcBef>
                <a:spcPct val="20000"/>
              </a:spcBef>
              <a:spcAft>
                <a:spcPct val="0"/>
              </a:spcAft>
              <a:buClr>
                <a:schemeClr val="accent1"/>
              </a:buClr>
              <a:buFont typeface="Wingdings" pitchFamily="2" charset="2"/>
              <a:buChar char="§"/>
            </a:pPr>
            <a:r>
              <a:rPr lang="en-GB" sz="2000" dirty="0" smtClean="0">
                <a:solidFill>
                  <a:schemeClr val="accent6"/>
                </a:solidFill>
                <a:latin typeface="Arial" pitchFamily="34" charset="0"/>
              </a:rPr>
              <a:t>how?</a:t>
            </a:r>
          </a:p>
          <a:p>
            <a:pPr marL="800100" lvl="1" indent="-342900" fontAlgn="base">
              <a:spcBef>
                <a:spcPct val="20000"/>
              </a:spcBef>
              <a:spcAft>
                <a:spcPct val="0"/>
              </a:spcAft>
              <a:buClr>
                <a:schemeClr val="accent1"/>
              </a:buClr>
              <a:buFont typeface="Wingdings" pitchFamily="2" charset="2"/>
              <a:buChar char="§"/>
            </a:pPr>
            <a:r>
              <a:rPr lang="en-GB" sz="2000" dirty="0" smtClean="0">
                <a:solidFill>
                  <a:schemeClr val="accent6"/>
                </a:solidFill>
                <a:latin typeface="Arial" pitchFamily="34" charset="0"/>
              </a:rPr>
              <a:t>restrictions?</a:t>
            </a:r>
          </a:p>
          <a:p>
            <a:pPr marL="342900" indent="-342900" fontAlgn="base">
              <a:spcBef>
                <a:spcPct val="20000"/>
              </a:spcBef>
              <a:spcAft>
                <a:spcPct val="0"/>
              </a:spcAft>
              <a:buClr>
                <a:schemeClr val="accent1"/>
              </a:buClr>
              <a:buFont typeface="Wingdings" pitchFamily="2" charset="2"/>
              <a:buChar char="§"/>
            </a:pPr>
            <a:r>
              <a:rPr lang="en-GB" sz="2000" dirty="0" smtClean="0">
                <a:solidFill>
                  <a:schemeClr val="accent6"/>
                </a:solidFill>
                <a:latin typeface="Arial" pitchFamily="34" charset="0"/>
              </a:rPr>
              <a:t>Preservation</a:t>
            </a:r>
          </a:p>
          <a:p>
            <a:pPr marL="342900" indent="-342900" fontAlgn="base">
              <a:spcBef>
                <a:spcPct val="20000"/>
              </a:spcBef>
              <a:spcAft>
                <a:spcPct val="0"/>
              </a:spcAft>
              <a:buClr>
                <a:schemeClr val="accent1"/>
              </a:buClr>
              <a:buFont typeface="Wingdings" pitchFamily="2" charset="2"/>
              <a:buChar char="§"/>
            </a:pPr>
            <a:r>
              <a:rPr lang="en-GB" sz="2000" dirty="0" smtClean="0">
                <a:solidFill>
                  <a:schemeClr val="accent6"/>
                </a:solidFill>
                <a:latin typeface="Arial" pitchFamily="34" charset="0"/>
              </a:rPr>
              <a:t>Resources</a:t>
            </a:r>
          </a:p>
          <a:p>
            <a:pPr marL="342900" marR="0" lvl="0" indent="-342900" algn="l" defTabSz="914400" rtl="0" eaLnBrk="1" fontAlgn="base" latinLnBrk="0" hangingPunct="1">
              <a:lnSpc>
                <a:spcPct val="100000"/>
              </a:lnSpc>
              <a:spcBef>
                <a:spcPct val="20000"/>
              </a:spcBef>
              <a:spcAft>
                <a:spcPct val="0"/>
              </a:spcAft>
              <a:buClr>
                <a:schemeClr val="tx2"/>
              </a:buClr>
              <a:buSzTx/>
              <a:tabLst/>
              <a:defRPr/>
            </a:pPr>
            <a:endParaRPr lang="en-GB" sz="2400" b="1" dirty="0" smtClean="0">
              <a:ea typeface="ＭＳ Ｐゴシック" charset="-128"/>
              <a:cs typeface="ＭＳ Ｐゴシック" charset="-128"/>
            </a:endParaRPr>
          </a:p>
          <a:p>
            <a:pPr marL="342900" marR="0" lvl="0" indent="-342900" algn="l" defTabSz="914400" rtl="0" eaLnBrk="1" fontAlgn="base" latinLnBrk="0" hangingPunct="1">
              <a:lnSpc>
                <a:spcPct val="100000"/>
              </a:lnSpc>
              <a:spcBef>
                <a:spcPct val="20000"/>
              </a:spcBef>
              <a:spcAft>
                <a:spcPct val="0"/>
              </a:spcAft>
              <a:buClr>
                <a:schemeClr val="tx2"/>
              </a:buClr>
              <a:buSzTx/>
              <a:tabLst/>
              <a:defRPr/>
            </a:pPr>
            <a:endParaRPr lang="en-GB" sz="2400" b="1" dirty="0">
              <a:ea typeface="ＭＳ Ｐゴシック" charset="-128"/>
              <a:cs typeface="ＭＳ Ｐゴシック" charset="-128"/>
            </a:endParaRPr>
          </a:p>
        </p:txBody>
      </p:sp>
      <p:pic>
        <p:nvPicPr>
          <p:cNvPr id="7" name="Picture 12" descr="MRC: Medical Research Council: Leading science for better health"/>
          <p:cNvPicPr>
            <a:picLocks noChangeAspect="1" noChangeArrowheads="1"/>
          </p:cNvPicPr>
          <p:nvPr/>
        </p:nvPicPr>
        <p:blipFill>
          <a:blip r:embed="rId3" cstate="print"/>
          <a:srcRect r="69953"/>
          <a:stretch>
            <a:fillRect/>
          </a:stretch>
        </p:blipFill>
        <p:spPr bwMode="auto">
          <a:xfrm>
            <a:off x="6660232" y="692696"/>
            <a:ext cx="2016224" cy="864108"/>
          </a:xfrm>
          <a:prstGeom prst="rect">
            <a:avLst/>
          </a:prstGeom>
          <a:noFill/>
        </p:spPr>
      </p:pic>
      <p:pic>
        <p:nvPicPr>
          <p:cNvPr id="8" name="Picture 6" descr="CRUK Logo"/>
          <p:cNvPicPr>
            <a:picLocks noChangeAspect="1" noChangeArrowheads="1"/>
          </p:cNvPicPr>
          <p:nvPr/>
        </p:nvPicPr>
        <p:blipFill>
          <a:blip r:embed="rId4" cstate="print"/>
          <a:srcRect/>
          <a:stretch>
            <a:fillRect/>
          </a:stretch>
        </p:blipFill>
        <p:spPr bwMode="auto">
          <a:xfrm>
            <a:off x="323528" y="548680"/>
            <a:ext cx="2548120" cy="987549"/>
          </a:xfrm>
          <a:prstGeom prst="rect">
            <a:avLst/>
          </a:prstGeom>
          <a:noFill/>
        </p:spPr>
      </p:pic>
      <p:pic>
        <p:nvPicPr>
          <p:cNvPr id="9" name="Picture 16" descr="Wellcome Trust"/>
          <p:cNvPicPr>
            <a:picLocks noChangeAspect="1" noChangeArrowheads="1"/>
          </p:cNvPicPr>
          <p:nvPr/>
        </p:nvPicPr>
        <p:blipFill>
          <a:blip r:embed="rId5" cstate="print"/>
          <a:srcRect r="60966" b="7806"/>
          <a:stretch>
            <a:fillRect/>
          </a:stretch>
        </p:blipFill>
        <p:spPr bwMode="auto">
          <a:xfrm>
            <a:off x="3203848" y="836712"/>
            <a:ext cx="2950564" cy="576064"/>
          </a:xfrm>
          <a:prstGeom prst="rect">
            <a:avLst/>
          </a:prstGeom>
          <a:noFill/>
        </p:spPr>
      </p:pic>
      <p:sp>
        <p:nvSpPr>
          <p:cNvPr id="2" name="Oval 1"/>
          <p:cNvSpPr/>
          <p:nvPr/>
        </p:nvSpPr>
        <p:spPr bwMode="auto">
          <a:xfrm>
            <a:off x="6516216" y="4581128"/>
            <a:ext cx="2160240" cy="36004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
        <p:nvSpPr>
          <p:cNvPr id="4" name="Oval 3"/>
          <p:cNvSpPr/>
          <p:nvPr/>
        </p:nvSpPr>
        <p:spPr bwMode="auto">
          <a:xfrm>
            <a:off x="6660232" y="4653136"/>
            <a:ext cx="1728192" cy="28803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
        <p:nvSpPr>
          <p:cNvPr id="10" name="Oval 9"/>
          <p:cNvSpPr/>
          <p:nvPr/>
        </p:nvSpPr>
        <p:spPr bwMode="auto">
          <a:xfrm>
            <a:off x="6372200" y="4581128"/>
            <a:ext cx="2376264" cy="864096"/>
          </a:xfrm>
          <a:prstGeom prst="ellipse">
            <a:avLst/>
          </a:prstGeom>
          <a:noFill/>
          <a:ln w="127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F0000"/>
              </a:solidFill>
              <a:effectLst/>
              <a:latin typeface="Arial" charset="0"/>
            </a:endParaRPr>
          </a:p>
        </p:txBody>
      </p:sp>
      <p:sp>
        <p:nvSpPr>
          <p:cNvPr id="11" name="Oval 10"/>
          <p:cNvSpPr/>
          <p:nvPr/>
        </p:nvSpPr>
        <p:spPr bwMode="auto">
          <a:xfrm>
            <a:off x="107504" y="3068960"/>
            <a:ext cx="2758092" cy="720081"/>
          </a:xfrm>
          <a:prstGeom prst="ellipse">
            <a:avLst/>
          </a:prstGeom>
          <a:noFill/>
          <a:ln w="127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F0000"/>
              </a:solidFill>
              <a:effectLst/>
              <a:latin typeface="Arial" charset="0"/>
            </a:endParaRPr>
          </a:p>
        </p:txBody>
      </p:sp>
      <p:sp>
        <p:nvSpPr>
          <p:cNvPr id="12" name="Oval 11"/>
          <p:cNvSpPr/>
          <p:nvPr/>
        </p:nvSpPr>
        <p:spPr bwMode="auto">
          <a:xfrm>
            <a:off x="3461654" y="4293096"/>
            <a:ext cx="2376264" cy="720080"/>
          </a:xfrm>
          <a:prstGeom prst="ellipse">
            <a:avLst/>
          </a:prstGeom>
          <a:noFill/>
          <a:ln w="127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F0000"/>
              </a:solidFill>
              <a:effectLst/>
              <a:latin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0" y="548680"/>
            <a:ext cx="9144000" cy="1008112"/>
          </a:xfrm>
          <a:prstGeom prst="rect">
            <a:avLst/>
          </a:prstGeom>
          <a:noFill/>
          <a:ln>
            <a:miter lim="800000"/>
            <a:headEnd/>
            <a:tailEnd/>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dirty="0" smtClean="0">
                <a:ln>
                  <a:noFill/>
                </a:ln>
                <a:solidFill>
                  <a:schemeClr val="accent2"/>
                </a:solidFill>
                <a:effectLst/>
                <a:uLnTx/>
                <a:uFillTx/>
                <a:latin typeface="+mj-lt"/>
                <a:ea typeface="+mj-ea"/>
                <a:cs typeface="+mj-cs"/>
              </a:rPr>
              <a:t>The DCC offers DMP guidance and tools</a:t>
            </a:r>
          </a:p>
        </p:txBody>
      </p:sp>
      <p:pic>
        <p:nvPicPr>
          <p:cNvPr id="1026" name="Picture 2" descr="DMP Online - The DCC Data Management Planning Tool"/>
          <p:cNvPicPr>
            <a:picLocks noChangeAspect="1" noChangeArrowheads="1"/>
          </p:cNvPicPr>
          <p:nvPr/>
        </p:nvPicPr>
        <p:blipFill>
          <a:blip r:embed="rId3" cstate="print"/>
          <a:srcRect/>
          <a:stretch>
            <a:fillRect/>
          </a:stretch>
        </p:blipFill>
        <p:spPr bwMode="auto">
          <a:xfrm>
            <a:off x="611560" y="2420888"/>
            <a:ext cx="3456806" cy="1025891"/>
          </a:xfrm>
          <a:prstGeom prst="rect">
            <a:avLst/>
          </a:prstGeom>
          <a:noFill/>
        </p:spPr>
      </p:pic>
      <p:pic>
        <p:nvPicPr>
          <p:cNvPr id="5" name="Picture 4" descr="Capture.PNG"/>
          <p:cNvPicPr>
            <a:picLocks noChangeAspect="1"/>
          </p:cNvPicPr>
          <p:nvPr/>
        </p:nvPicPr>
        <p:blipFill>
          <a:blip r:embed="rId4" cstate="print"/>
          <a:srcRect l="1231" t="310" r="923" b="443"/>
          <a:stretch>
            <a:fillRect/>
          </a:stretch>
        </p:blipFill>
        <p:spPr>
          <a:xfrm>
            <a:off x="5796136" y="2276872"/>
            <a:ext cx="2583309" cy="3649412"/>
          </a:xfrm>
          <a:prstGeom prst="rect">
            <a:avLst/>
          </a:prstGeom>
        </p:spPr>
      </p:pic>
      <p:sp>
        <p:nvSpPr>
          <p:cNvPr id="6" name="TextBox 5"/>
          <p:cNvSpPr txBox="1"/>
          <p:nvPr/>
        </p:nvSpPr>
        <p:spPr>
          <a:xfrm>
            <a:off x="611560" y="6021288"/>
            <a:ext cx="8172400" cy="461665"/>
          </a:xfrm>
          <a:prstGeom prst="rect">
            <a:avLst/>
          </a:prstGeom>
          <a:noFill/>
        </p:spPr>
        <p:txBody>
          <a:bodyPr wrap="square" rtlCol="0">
            <a:spAutoFit/>
          </a:bodyPr>
          <a:lstStyle/>
          <a:p>
            <a:pPr algn="ctr"/>
            <a:r>
              <a:rPr lang="en-GB" sz="2400" dirty="0" smtClean="0">
                <a:hlinkClick r:id="rId5"/>
              </a:rPr>
              <a:t>www.dcc.ac.uk/resources/data-management-plans</a:t>
            </a:r>
            <a:r>
              <a:rPr lang="en-GB" sz="2400" dirty="0" smtClean="0"/>
              <a:t> </a:t>
            </a:r>
            <a:endParaRPr lang="en-GB" sz="2400" dirty="0"/>
          </a:p>
        </p:txBody>
      </p:sp>
      <p:pic>
        <p:nvPicPr>
          <p:cNvPr id="7" name="Picture 6"/>
          <p:cNvPicPr>
            <a:picLocks noChangeAspect="1" noChangeArrowheads="1"/>
          </p:cNvPicPr>
          <p:nvPr/>
        </p:nvPicPr>
        <p:blipFill>
          <a:blip r:embed="rId6" cstate="print"/>
          <a:srcRect l="46825" t="25899" r="2238" b="20233"/>
          <a:stretch>
            <a:fillRect/>
          </a:stretch>
        </p:blipFill>
        <p:spPr bwMode="auto">
          <a:xfrm>
            <a:off x="3131840" y="3789040"/>
            <a:ext cx="2119042" cy="20522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9144000" cy="648072"/>
          </a:xfrm>
        </p:spPr>
        <p:txBody>
          <a:bodyPr/>
          <a:lstStyle/>
          <a:p>
            <a:r>
              <a:rPr lang="en-GB" dirty="0" smtClean="0"/>
              <a:t>RDM Services </a:t>
            </a:r>
            <a:endParaRPr lang="en-GB" dirty="0"/>
          </a:p>
        </p:txBody>
      </p:sp>
      <p:pic>
        <p:nvPicPr>
          <p:cNvPr id="4" name="Picture 2" descr="http://www.dcc.ac.uk/webfm_send/12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4221" y="1124744"/>
            <a:ext cx="5468032" cy="4897297"/>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bwMode="auto">
          <a:xfrm>
            <a:off x="3491880" y="1700808"/>
            <a:ext cx="1728192" cy="86409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
        <p:nvSpPr>
          <p:cNvPr id="6" name="Oval 5"/>
          <p:cNvSpPr/>
          <p:nvPr/>
        </p:nvSpPr>
        <p:spPr bwMode="auto">
          <a:xfrm>
            <a:off x="539552" y="2132856"/>
            <a:ext cx="914400" cy="9144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
        <p:nvSpPr>
          <p:cNvPr id="7" name="Oval 6"/>
          <p:cNvSpPr/>
          <p:nvPr/>
        </p:nvSpPr>
        <p:spPr bwMode="auto">
          <a:xfrm>
            <a:off x="3203848" y="1844824"/>
            <a:ext cx="2232248" cy="93610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
        <p:nvSpPr>
          <p:cNvPr id="8" name="Oval 7"/>
          <p:cNvSpPr/>
          <p:nvPr/>
        </p:nvSpPr>
        <p:spPr bwMode="auto">
          <a:xfrm>
            <a:off x="7020272" y="1124744"/>
            <a:ext cx="914400" cy="9144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
        <p:nvSpPr>
          <p:cNvPr id="9" name="Oval 8"/>
          <p:cNvSpPr/>
          <p:nvPr/>
        </p:nvSpPr>
        <p:spPr bwMode="auto">
          <a:xfrm>
            <a:off x="3995936" y="2492896"/>
            <a:ext cx="914400" cy="9144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
        <p:nvSpPr>
          <p:cNvPr id="10" name="Rectangle 9"/>
          <p:cNvSpPr/>
          <p:nvPr/>
        </p:nvSpPr>
        <p:spPr>
          <a:xfrm>
            <a:off x="1464221" y="6331406"/>
            <a:ext cx="6246440" cy="646331"/>
          </a:xfrm>
          <a:prstGeom prst="rect">
            <a:avLst/>
          </a:prstGeom>
        </p:spPr>
        <p:txBody>
          <a:bodyPr wrap="square">
            <a:spAutoFit/>
          </a:bodyPr>
          <a:lstStyle/>
          <a:p>
            <a:r>
              <a:rPr lang="en-GB" dirty="0">
                <a:hlinkClick r:id="rId3"/>
              </a:rPr>
              <a:t>http://</a:t>
            </a:r>
            <a:r>
              <a:rPr lang="en-GB" dirty="0" err="1" smtClean="0">
                <a:hlinkClick r:id="rId3"/>
              </a:rPr>
              <a:t>www.dcc.ac.uk</a:t>
            </a:r>
            <a:r>
              <a:rPr lang="en-GB" dirty="0" smtClean="0">
                <a:hlinkClick r:id="rId3"/>
              </a:rPr>
              <a:t>/resources/developing-</a:t>
            </a:r>
            <a:r>
              <a:rPr lang="en-GB" dirty="0" err="1" smtClean="0">
                <a:hlinkClick r:id="rId3"/>
              </a:rPr>
              <a:t>rdm</a:t>
            </a:r>
            <a:r>
              <a:rPr lang="en-GB" dirty="0" smtClean="0">
                <a:hlinkClick r:id="rId3"/>
              </a:rPr>
              <a:t>-services</a:t>
            </a:r>
            <a:endParaRPr lang="en-GB" dirty="0" smtClean="0"/>
          </a:p>
          <a:p>
            <a:endParaRPr lang="en-GB" dirty="0"/>
          </a:p>
        </p:txBody>
      </p:sp>
      <p:sp>
        <p:nvSpPr>
          <p:cNvPr id="11" name="TextBox 10"/>
          <p:cNvSpPr txBox="1"/>
          <p:nvPr/>
        </p:nvSpPr>
        <p:spPr>
          <a:xfrm>
            <a:off x="7111369" y="2273077"/>
            <a:ext cx="1646605" cy="646331"/>
          </a:xfrm>
          <a:prstGeom prst="rect">
            <a:avLst/>
          </a:prstGeom>
          <a:noFill/>
          <a:ln>
            <a:solidFill>
              <a:schemeClr val="tx2"/>
            </a:solidFill>
          </a:ln>
        </p:spPr>
        <p:txBody>
          <a:bodyPr wrap="none" rtlCol="0">
            <a:spAutoFit/>
          </a:bodyPr>
          <a:lstStyle/>
          <a:p>
            <a:r>
              <a:rPr lang="en-GB" dirty="0" smtClean="0"/>
              <a:t>Case studies, </a:t>
            </a:r>
          </a:p>
          <a:p>
            <a:r>
              <a:rPr lang="en-GB" dirty="0" smtClean="0"/>
              <a:t>How to Guide</a:t>
            </a:r>
            <a:endParaRPr lang="en-GB" dirty="0"/>
          </a:p>
        </p:txBody>
      </p:sp>
    </p:spTree>
    <p:extLst>
      <p:ext uri="{BB962C8B-B14F-4D97-AF65-F5344CB8AC3E}">
        <p14:creationId xmlns:p14="http://schemas.microsoft.com/office/powerpoint/2010/main" val="124860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idx="4294967295"/>
          </p:nvPr>
        </p:nvSpPr>
        <p:spPr bwMode="auto">
          <a:xfrm>
            <a:off x="0" y="476672"/>
            <a:ext cx="9144000" cy="936104"/>
          </a:xfrm>
          <a:prstGeom prst="rect">
            <a:avLst/>
          </a:prstGeom>
          <a:noFill/>
          <a:ln>
            <a:miter lim="800000"/>
            <a:headEnd/>
            <a:tailEnd/>
          </a:ln>
        </p:spPr>
        <p:txBody>
          <a:bodyPr anchor="ctr">
            <a:noAutofit/>
          </a:bodyPr>
          <a:lstStyle/>
          <a:p>
            <a:pPr eaLnBrk="1" hangingPunct="1"/>
            <a:r>
              <a:rPr lang="en-GB" dirty="0" smtClean="0"/>
              <a:t>Tips for researchers</a:t>
            </a:r>
            <a:endParaRPr lang="en-GB" dirty="0"/>
          </a:p>
        </p:txBody>
      </p:sp>
      <p:sp>
        <p:nvSpPr>
          <p:cNvPr id="47106" name="Rectangle 5"/>
          <p:cNvSpPr>
            <a:spLocks noChangeArrowheads="1"/>
          </p:cNvSpPr>
          <p:nvPr/>
        </p:nvSpPr>
        <p:spPr bwMode="auto">
          <a:xfrm>
            <a:off x="395536" y="1628800"/>
            <a:ext cx="8568952" cy="4680520"/>
          </a:xfrm>
          <a:prstGeom prst="rect">
            <a:avLst/>
          </a:prstGeom>
          <a:noFill/>
          <a:ln w="9525">
            <a:noFill/>
            <a:miter lim="800000"/>
            <a:headEnd/>
            <a:tailEnd/>
          </a:ln>
        </p:spPr>
        <p:txBody>
          <a:bodyPr/>
          <a:lstStyle/>
          <a:p>
            <a:pPr marL="914400" lvl="1" indent="-457200" eaLnBrk="0" hangingPunct="0">
              <a:lnSpc>
                <a:spcPct val="85000"/>
              </a:lnSpc>
              <a:spcBef>
                <a:spcPts val="600"/>
              </a:spcBef>
              <a:spcAft>
                <a:spcPts val="600"/>
              </a:spcAft>
              <a:buClr>
                <a:schemeClr val="accent2"/>
              </a:buClr>
              <a:buSzPct val="100000"/>
              <a:buFont typeface="Arial" pitchFamily="34" charset="0"/>
              <a:buNone/>
            </a:pPr>
            <a:endParaRPr lang="en-GB" sz="600" dirty="0">
              <a:solidFill>
                <a:srgbClr val="000000"/>
              </a:solidFill>
              <a:latin typeface="Arial" pitchFamily="34" charset="0"/>
            </a:endParaRPr>
          </a:p>
          <a:p>
            <a:pPr marL="914400" lvl="1" indent="-457200" eaLnBrk="0" hangingPunct="0">
              <a:spcBef>
                <a:spcPts val="600"/>
              </a:spcBef>
              <a:spcAft>
                <a:spcPts val="2400"/>
              </a:spcAft>
              <a:buClr>
                <a:schemeClr val="accent1"/>
              </a:buClr>
              <a:buSzPct val="100000"/>
              <a:buFont typeface="Wingdings" pitchFamily="2" charset="2"/>
              <a:buChar char="§"/>
            </a:pPr>
            <a:r>
              <a:rPr lang="en-GB" sz="2400" dirty="0" smtClean="0">
                <a:solidFill>
                  <a:schemeClr val="accent2"/>
                </a:solidFill>
              </a:rPr>
              <a:t>Encourage researchers to start early - don’t wait until the last minute to develop plan!</a:t>
            </a:r>
          </a:p>
          <a:p>
            <a:pPr marL="914400" lvl="1" indent="-457200" eaLnBrk="0" hangingPunct="0">
              <a:spcBef>
                <a:spcPts val="600"/>
              </a:spcBef>
              <a:spcAft>
                <a:spcPts val="2400"/>
              </a:spcAft>
              <a:buClr>
                <a:schemeClr val="accent1"/>
              </a:buClr>
              <a:buSzPct val="100000"/>
              <a:buFont typeface="Wingdings" pitchFamily="2" charset="2"/>
              <a:buChar char="§"/>
            </a:pPr>
            <a:r>
              <a:rPr lang="en-GB" sz="2400" dirty="0" smtClean="0">
                <a:solidFill>
                  <a:schemeClr val="accent2"/>
                </a:solidFill>
              </a:rPr>
              <a:t>Encourage researchers not to write the plan in isolation – they seek advice from colleagues, ethics</a:t>
            </a:r>
            <a:r>
              <a:rPr lang="en-GB" sz="2400" dirty="0">
                <a:solidFill>
                  <a:schemeClr val="accent2"/>
                </a:solidFill>
              </a:rPr>
              <a:t>, IT, library, </a:t>
            </a:r>
            <a:r>
              <a:rPr lang="en-GB" sz="2400" dirty="0" smtClean="0">
                <a:solidFill>
                  <a:schemeClr val="accent2"/>
                </a:solidFill>
              </a:rPr>
              <a:t>DP/</a:t>
            </a:r>
            <a:r>
              <a:rPr lang="en-GB" sz="2400" dirty="0" err="1" smtClean="0">
                <a:solidFill>
                  <a:schemeClr val="accent2"/>
                </a:solidFill>
              </a:rPr>
              <a:t>FoI</a:t>
            </a:r>
            <a:r>
              <a:rPr lang="en-GB" sz="2400" dirty="0" smtClean="0">
                <a:solidFill>
                  <a:schemeClr val="accent2"/>
                </a:solidFill>
              </a:rPr>
              <a:t>...</a:t>
            </a:r>
          </a:p>
          <a:p>
            <a:pPr marL="914400" lvl="1" indent="-457200" eaLnBrk="0" hangingPunct="0">
              <a:spcBef>
                <a:spcPts val="600"/>
              </a:spcBef>
              <a:spcAft>
                <a:spcPts val="2400"/>
              </a:spcAft>
              <a:buClr>
                <a:schemeClr val="accent1"/>
              </a:buClr>
              <a:buSzPct val="100000"/>
              <a:buFont typeface="Wingdings" pitchFamily="2" charset="2"/>
              <a:buChar char="§"/>
            </a:pPr>
            <a:r>
              <a:rPr lang="en-GB" sz="2400" dirty="0" smtClean="0">
                <a:solidFill>
                  <a:schemeClr val="accent2"/>
                </a:solidFill>
                <a:ea typeface="ＭＳ Ｐゴシック" pitchFamily="34" charset="-128"/>
              </a:rPr>
              <a:t>Researchers should be realistic - base plans on available skills &amp; support </a:t>
            </a:r>
          </a:p>
          <a:p>
            <a:pPr marL="914400" lvl="1" indent="-457200" eaLnBrk="0" hangingPunct="0">
              <a:spcBef>
                <a:spcPts val="600"/>
              </a:spcBef>
              <a:spcAft>
                <a:spcPts val="2400"/>
              </a:spcAft>
              <a:buClr>
                <a:schemeClr val="accent1"/>
              </a:buClr>
              <a:buSzPct val="100000"/>
              <a:buFont typeface="Wingdings" pitchFamily="2" charset="2"/>
              <a:buChar char="§"/>
            </a:pPr>
            <a:r>
              <a:rPr lang="en-GB" sz="2400" dirty="0" smtClean="0">
                <a:solidFill>
                  <a:schemeClr val="accent2"/>
                </a:solidFill>
              </a:rPr>
              <a:t>The plan will - and should - change over life of project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395536" y="1628800"/>
            <a:ext cx="8568952" cy="4680520"/>
          </a:xfrm>
          <a:prstGeom prst="rect">
            <a:avLst/>
          </a:prstGeom>
          <a:noFill/>
          <a:ln w="9525">
            <a:noFill/>
            <a:miter lim="800000"/>
            <a:headEnd/>
            <a:tailEnd/>
          </a:ln>
        </p:spPr>
        <p:txBody>
          <a:bodyPr/>
          <a:lstStyle/>
          <a:p>
            <a:pPr marL="914400" lvl="1" indent="-457200" eaLnBrk="0" hangingPunct="0">
              <a:lnSpc>
                <a:spcPct val="85000"/>
              </a:lnSpc>
              <a:spcBef>
                <a:spcPts val="600"/>
              </a:spcBef>
              <a:spcAft>
                <a:spcPts val="600"/>
              </a:spcAft>
              <a:buClr>
                <a:schemeClr val="accent2"/>
              </a:buClr>
              <a:buSzPct val="100000"/>
              <a:buFont typeface="Arial" pitchFamily="34" charset="0"/>
              <a:buNone/>
            </a:pPr>
            <a:endParaRPr lang="en-GB" sz="600" dirty="0">
              <a:solidFill>
                <a:srgbClr val="000000"/>
              </a:solidFill>
              <a:latin typeface="Arial" pitchFamily="34" charset="0"/>
            </a:endParaRPr>
          </a:p>
          <a:p>
            <a:pPr marL="914400" lvl="1" indent="-457200" eaLnBrk="0" hangingPunct="0">
              <a:spcBef>
                <a:spcPts val="600"/>
              </a:spcBef>
              <a:spcAft>
                <a:spcPts val="2400"/>
              </a:spcAft>
              <a:buClr>
                <a:schemeClr val="accent1"/>
              </a:buClr>
              <a:buSzPct val="100000"/>
              <a:buFont typeface="Wingdings" pitchFamily="2" charset="2"/>
              <a:buChar char="§"/>
            </a:pPr>
            <a:r>
              <a:rPr lang="en-GB" sz="2400" dirty="0" smtClean="0">
                <a:solidFill>
                  <a:schemeClr val="accent2"/>
                </a:solidFill>
              </a:rPr>
              <a:t>Will support staff or researchers initiate the plan? </a:t>
            </a:r>
          </a:p>
          <a:p>
            <a:pPr marL="914400" lvl="1" indent="-457200" eaLnBrk="0" hangingPunct="0">
              <a:spcBef>
                <a:spcPts val="600"/>
              </a:spcBef>
              <a:spcAft>
                <a:spcPts val="2400"/>
              </a:spcAft>
              <a:buClr>
                <a:schemeClr val="accent1"/>
              </a:buClr>
              <a:buSzPct val="100000"/>
              <a:buFont typeface="Wingdings" pitchFamily="2" charset="2"/>
              <a:buChar char="§"/>
            </a:pPr>
            <a:r>
              <a:rPr lang="en-GB" sz="2400" dirty="0" smtClean="0">
                <a:solidFill>
                  <a:schemeClr val="accent2"/>
                </a:solidFill>
              </a:rPr>
              <a:t>Will you require a copy of the grant stage DMP as part of funding application records?</a:t>
            </a:r>
          </a:p>
          <a:p>
            <a:pPr marL="914400" lvl="1" indent="-457200" eaLnBrk="0" hangingPunct="0">
              <a:spcBef>
                <a:spcPts val="600"/>
              </a:spcBef>
              <a:spcAft>
                <a:spcPts val="2400"/>
              </a:spcAft>
              <a:buClr>
                <a:schemeClr val="accent1"/>
              </a:buClr>
              <a:buSzPct val="100000"/>
              <a:buFont typeface="Wingdings" pitchFamily="2" charset="2"/>
              <a:buChar char="§"/>
            </a:pPr>
            <a:r>
              <a:rPr lang="en-GB" sz="2400" dirty="0" smtClean="0">
                <a:solidFill>
                  <a:schemeClr val="accent2"/>
                </a:solidFill>
                <a:ea typeface="ＭＳ Ｐゴシック" pitchFamily="34" charset="-128"/>
              </a:rPr>
              <a:t>Will you require a final version of the DMP in your institutional repository? </a:t>
            </a:r>
          </a:p>
          <a:p>
            <a:pPr marL="914400" lvl="1" indent="-457200" eaLnBrk="0" hangingPunct="0">
              <a:spcBef>
                <a:spcPts val="600"/>
              </a:spcBef>
              <a:spcAft>
                <a:spcPts val="2400"/>
              </a:spcAft>
              <a:buClr>
                <a:schemeClr val="accent1"/>
              </a:buClr>
              <a:buSzPct val="100000"/>
              <a:buFont typeface="Wingdings" pitchFamily="2" charset="2"/>
              <a:buChar char="§"/>
            </a:pPr>
            <a:r>
              <a:rPr lang="en-GB" sz="2400" dirty="0" smtClean="0">
                <a:solidFill>
                  <a:schemeClr val="accent2"/>
                </a:solidFill>
                <a:ea typeface="ＭＳ Ｐゴシック" pitchFamily="34" charset="-128"/>
              </a:rPr>
              <a:t>How will costs associated with RDM services be covered?</a:t>
            </a:r>
          </a:p>
          <a:p>
            <a:pPr marL="914400" lvl="1" indent="-457200" eaLnBrk="0" hangingPunct="0">
              <a:spcBef>
                <a:spcPts val="600"/>
              </a:spcBef>
              <a:spcAft>
                <a:spcPts val="2400"/>
              </a:spcAft>
              <a:buClr>
                <a:schemeClr val="accent1"/>
              </a:buClr>
              <a:buSzPct val="100000"/>
              <a:buFont typeface="Wingdings" pitchFamily="2" charset="2"/>
              <a:buChar char="§"/>
            </a:pPr>
            <a:endParaRPr lang="en-GB" sz="2400" dirty="0" smtClean="0">
              <a:solidFill>
                <a:schemeClr val="accent2"/>
              </a:solidFill>
              <a:ea typeface="ＭＳ Ｐゴシック" pitchFamily="34" charset="-128"/>
            </a:endParaRPr>
          </a:p>
        </p:txBody>
      </p:sp>
      <p:sp>
        <p:nvSpPr>
          <p:cNvPr id="3" name="Title 1"/>
          <p:cNvSpPr txBox="1">
            <a:spLocks/>
          </p:cNvSpPr>
          <p:nvPr/>
        </p:nvSpPr>
        <p:spPr bwMode="auto">
          <a:xfrm>
            <a:off x="0" y="476672"/>
            <a:ext cx="9144000" cy="936104"/>
          </a:xfrm>
          <a:prstGeom prst="rect">
            <a:avLst/>
          </a:prstGeom>
          <a:noFill/>
          <a:ln>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3200" b="1" baseline="0">
                <a:solidFill>
                  <a:schemeClr val="accent6"/>
                </a:solidFill>
                <a:latin typeface="+mj-lt"/>
                <a:ea typeface="+mj-ea"/>
                <a:cs typeface="+mj-cs"/>
              </a:defRPr>
            </a:lvl1pPr>
            <a:lvl2pPr algn="l" rtl="0" eaLnBrk="1" fontAlgn="base" hangingPunct="1">
              <a:spcBef>
                <a:spcPct val="0"/>
              </a:spcBef>
              <a:spcAft>
                <a:spcPct val="0"/>
              </a:spcAft>
              <a:defRPr sz="3200" b="1">
                <a:solidFill>
                  <a:srgbClr val="445188"/>
                </a:solidFill>
                <a:latin typeface="Arial" charset="0"/>
              </a:defRPr>
            </a:lvl2pPr>
            <a:lvl3pPr algn="l" rtl="0" eaLnBrk="1" fontAlgn="base" hangingPunct="1">
              <a:spcBef>
                <a:spcPct val="0"/>
              </a:spcBef>
              <a:spcAft>
                <a:spcPct val="0"/>
              </a:spcAft>
              <a:defRPr sz="3200" b="1">
                <a:solidFill>
                  <a:srgbClr val="445188"/>
                </a:solidFill>
                <a:latin typeface="Arial" charset="0"/>
              </a:defRPr>
            </a:lvl3pPr>
            <a:lvl4pPr algn="l" rtl="0" eaLnBrk="1" fontAlgn="base" hangingPunct="1">
              <a:spcBef>
                <a:spcPct val="0"/>
              </a:spcBef>
              <a:spcAft>
                <a:spcPct val="0"/>
              </a:spcAft>
              <a:defRPr sz="3200" b="1">
                <a:solidFill>
                  <a:srgbClr val="445188"/>
                </a:solidFill>
                <a:latin typeface="Arial" charset="0"/>
              </a:defRPr>
            </a:lvl4pPr>
            <a:lvl5pPr algn="l" rtl="0" eaLnBrk="1" fontAlgn="base" hangingPunct="1">
              <a:spcBef>
                <a:spcPct val="0"/>
              </a:spcBef>
              <a:spcAft>
                <a:spcPct val="0"/>
              </a:spcAft>
              <a:defRPr sz="3200" b="1">
                <a:solidFill>
                  <a:srgbClr val="445188"/>
                </a:solidFill>
                <a:latin typeface="Arial" charset="0"/>
              </a:defRPr>
            </a:lvl5pPr>
            <a:lvl6pPr marL="457200" algn="l" rtl="0" eaLnBrk="1" fontAlgn="base" hangingPunct="1">
              <a:spcBef>
                <a:spcPct val="0"/>
              </a:spcBef>
              <a:spcAft>
                <a:spcPct val="0"/>
              </a:spcAft>
              <a:defRPr sz="3200" b="1">
                <a:solidFill>
                  <a:srgbClr val="445188"/>
                </a:solidFill>
                <a:latin typeface="Arial" charset="0"/>
              </a:defRPr>
            </a:lvl6pPr>
            <a:lvl7pPr marL="914400" algn="l" rtl="0" eaLnBrk="1" fontAlgn="base" hangingPunct="1">
              <a:spcBef>
                <a:spcPct val="0"/>
              </a:spcBef>
              <a:spcAft>
                <a:spcPct val="0"/>
              </a:spcAft>
              <a:defRPr sz="3200" b="1">
                <a:solidFill>
                  <a:srgbClr val="445188"/>
                </a:solidFill>
                <a:latin typeface="Arial" charset="0"/>
              </a:defRPr>
            </a:lvl7pPr>
            <a:lvl8pPr marL="1371600" algn="l" rtl="0" eaLnBrk="1" fontAlgn="base" hangingPunct="1">
              <a:spcBef>
                <a:spcPct val="0"/>
              </a:spcBef>
              <a:spcAft>
                <a:spcPct val="0"/>
              </a:spcAft>
              <a:defRPr sz="3200" b="1">
                <a:solidFill>
                  <a:srgbClr val="445188"/>
                </a:solidFill>
                <a:latin typeface="Arial" charset="0"/>
              </a:defRPr>
            </a:lvl8pPr>
            <a:lvl9pPr marL="1828800" algn="l" rtl="0" eaLnBrk="1" fontAlgn="base" hangingPunct="1">
              <a:spcBef>
                <a:spcPct val="0"/>
              </a:spcBef>
              <a:spcAft>
                <a:spcPct val="0"/>
              </a:spcAft>
              <a:defRPr sz="3200" b="1">
                <a:solidFill>
                  <a:srgbClr val="445188"/>
                </a:solidFill>
                <a:latin typeface="Arial" charset="0"/>
              </a:defRPr>
            </a:lvl9pPr>
          </a:lstStyle>
          <a:p>
            <a:r>
              <a:rPr lang="en-GB" kern="0" dirty="0" smtClean="0"/>
              <a:t>Considerations for HEI</a:t>
            </a:r>
            <a:endParaRPr lang="en-GB" kern="0" dirty="0"/>
          </a:p>
        </p:txBody>
      </p:sp>
    </p:spTree>
    <p:extLst>
      <p:ext uri="{BB962C8B-B14F-4D97-AF65-F5344CB8AC3E}">
        <p14:creationId xmlns:p14="http://schemas.microsoft.com/office/powerpoint/2010/main" val="37200322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40768"/>
            <a:ext cx="8229600" cy="2323728"/>
          </a:xfrm>
        </p:spPr>
        <p:txBody>
          <a:bodyPr/>
          <a:lstStyle/>
          <a:p>
            <a:r>
              <a:rPr lang="en-GB" sz="5400" dirty="0" smtClean="0">
                <a:solidFill>
                  <a:schemeClr val="bg1"/>
                </a:solidFill>
              </a:rPr>
              <a:t>Data Management Planning</a:t>
            </a:r>
            <a:endParaRPr lang="en-GB" sz="5400" dirty="0">
              <a:solidFill>
                <a:schemeClr val="bg1"/>
              </a:solidFill>
            </a:endParaRPr>
          </a:p>
        </p:txBody>
      </p:sp>
      <p:sp>
        <p:nvSpPr>
          <p:cNvPr id="3" name="Title 1"/>
          <p:cNvSpPr txBox="1">
            <a:spLocks/>
          </p:cNvSpPr>
          <p:nvPr/>
        </p:nvSpPr>
        <p:spPr bwMode="auto">
          <a:xfrm>
            <a:off x="619944" y="1493168"/>
            <a:ext cx="8229600" cy="232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baseline="0">
                <a:solidFill>
                  <a:schemeClr val="accent6"/>
                </a:solidFill>
                <a:latin typeface="+mj-lt"/>
                <a:ea typeface="+mj-ea"/>
                <a:cs typeface="+mj-cs"/>
              </a:defRPr>
            </a:lvl1pPr>
            <a:lvl2pPr algn="l" rtl="0" eaLnBrk="1" fontAlgn="base" hangingPunct="1">
              <a:spcBef>
                <a:spcPct val="0"/>
              </a:spcBef>
              <a:spcAft>
                <a:spcPct val="0"/>
              </a:spcAft>
              <a:defRPr sz="3200" b="1">
                <a:solidFill>
                  <a:srgbClr val="445188"/>
                </a:solidFill>
                <a:latin typeface="Arial" charset="0"/>
              </a:defRPr>
            </a:lvl2pPr>
            <a:lvl3pPr algn="l" rtl="0" eaLnBrk="1" fontAlgn="base" hangingPunct="1">
              <a:spcBef>
                <a:spcPct val="0"/>
              </a:spcBef>
              <a:spcAft>
                <a:spcPct val="0"/>
              </a:spcAft>
              <a:defRPr sz="3200" b="1">
                <a:solidFill>
                  <a:srgbClr val="445188"/>
                </a:solidFill>
                <a:latin typeface="Arial" charset="0"/>
              </a:defRPr>
            </a:lvl3pPr>
            <a:lvl4pPr algn="l" rtl="0" eaLnBrk="1" fontAlgn="base" hangingPunct="1">
              <a:spcBef>
                <a:spcPct val="0"/>
              </a:spcBef>
              <a:spcAft>
                <a:spcPct val="0"/>
              </a:spcAft>
              <a:defRPr sz="3200" b="1">
                <a:solidFill>
                  <a:srgbClr val="445188"/>
                </a:solidFill>
                <a:latin typeface="Arial" charset="0"/>
              </a:defRPr>
            </a:lvl4pPr>
            <a:lvl5pPr algn="l" rtl="0" eaLnBrk="1" fontAlgn="base" hangingPunct="1">
              <a:spcBef>
                <a:spcPct val="0"/>
              </a:spcBef>
              <a:spcAft>
                <a:spcPct val="0"/>
              </a:spcAft>
              <a:defRPr sz="3200" b="1">
                <a:solidFill>
                  <a:srgbClr val="445188"/>
                </a:solidFill>
                <a:latin typeface="Arial" charset="0"/>
              </a:defRPr>
            </a:lvl5pPr>
            <a:lvl6pPr marL="457200" algn="l" rtl="0" eaLnBrk="1" fontAlgn="base" hangingPunct="1">
              <a:spcBef>
                <a:spcPct val="0"/>
              </a:spcBef>
              <a:spcAft>
                <a:spcPct val="0"/>
              </a:spcAft>
              <a:defRPr sz="3200" b="1">
                <a:solidFill>
                  <a:srgbClr val="445188"/>
                </a:solidFill>
                <a:latin typeface="Arial" charset="0"/>
              </a:defRPr>
            </a:lvl6pPr>
            <a:lvl7pPr marL="914400" algn="l" rtl="0" eaLnBrk="1" fontAlgn="base" hangingPunct="1">
              <a:spcBef>
                <a:spcPct val="0"/>
              </a:spcBef>
              <a:spcAft>
                <a:spcPct val="0"/>
              </a:spcAft>
              <a:defRPr sz="3200" b="1">
                <a:solidFill>
                  <a:srgbClr val="445188"/>
                </a:solidFill>
                <a:latin typeface="Arial" charset="0"/>
              </a:defRPr>
            </a:lvl7pPr>
            <a:lvl8pPr marL="1371600" algn="l" rtl="0" eaLnBrk="1" fontAlgn="base" hangingPunct="1">
              <a:spcBef>
                <a:spcPct val="0"/>
              </a:spcBef>
              <a:spcAft>
                <a:spcPct val="0"/>
              </a:spcAft>
              <a:defRPr sz="3200" b="1">
                <a:solidFill>
                  <a:srgbClr val="445188"/>
                </a:solidFill>
                <a:latin typeface="Arial" charset="0"/>
              </a:defRPr>
            </a:lvl8pPr>
            <a:lvl9pPr marL="1828800" algn="l" rtl="0" eaLnBrk="1" fontAlgn="base" hangingPunct="1">
              <a:spcBef>
                <a:spcPct val="0"/>
              </a:spcBef>
              <a:spcAft>
                <a:spcPct val="0"/>
              </a:spcAft>
              <a:defRPr sz="3200" b="1">
                <a:solidFill>
                  <a:srgbClr val="445188"/>
                </a:solidFill>
                <a:latin typeface="Arial" charset="0"/>
              </a:defRPr>
            </a:lvl9pPr>
          </a:lstStyle>
          <a:p>
            <a:r>
              <a:rPr lang="en-GB" sz="5400" kern="0" smtClean="0">
                <a:solidFill>
                  <a:schemeClr val="bg1"/>
                </a:solidFill>
              </a:rPr>
              <a:t>Data Management Planning</a:t>
            </a:r>
            <a:endParaRPr lang="en-GB" sz="5400" kern="0" dirty="0">
              <a:solidFill>
                <a:schemeClr val="bg1"/>
              </a:solidFill>
            </a:endParaRPr>
          </a:p>
        </p:txBody>
      </p:sp>
      <p:sp>
        <p:nvSpPr>
          <p:cNvPr id="4" name="Rectangle 3"/>
          <p:cNvSpPr/>
          <p:nvPr/>
        </p:nvSpPr>
        <p:spPr bwMode="auto">
          <a:xfrm>
            <a:off x="0" y="0"/>
            <a:ext cx="9144000" cy="6858000"/>
          </a:xfrm>
          <a:prstGeom prst="rect">
            <a:avLst/>
          </a:prstGeom>
          <a:solidFill>
            <a:schemeClr val="accent2"/>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
        <p:nvSpPr>
          <p:cNvPr id="5" name="Title 1"/>
          <p:cNvSpPr txBox="1">
            <a:spLocks/>
          </p:cNvSpPr>
          <p:nvPr/>
        </p:nvSpPr>
        <p:spPr bwMode="auto">
          <a:xfrm>
            <a:off x="457200" y="1493168"/>
            <a:ext cx="8229600" cy="232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baseline="0">
                <a:solidFill>
                  <a:schemeClr val="accent6"/>
                </a:solidFill>
                <a:latin typeface="+mj-lt"/>
                <a:ea typeface="+mj-ea"/>
                <a:cs typeface="+mj-cs"/>
              </a:defRPr>
            </a:lvl1pPr>
            <a:lvl2pPr algn="l" rtl="0" eaLnBrk="1" fontAlgn="base" hangingPunct="1">
              <a:spcBef>
                <a:spcPct val="0"/>
              </a:spcBef>
              <a:spcAft>
                <a:spcPct val="0"/>
              </a:spcAft>
              <a:defRPr sz="3200" b="1">
                <a:solidFill>
                  <a:srgbClr val="445188"/>
                </a:solidFill>
                <a:latin typeface="Arial" charset="0"/>
              </a:defRPr>
            </a:lvl2pPr>
            <a:lvl3pPr algn="l" rtl="0" eaLnBrk="1" fontAlgn="base" hangingPunct="1">
              <a:spcBef>
                <a:spcPct val="0"/>
              </a:spcBef>
              <a:spcAft>
                <a:spcPct val="0"/>
              </a:spcAft>
              <a:defRPr sz="3200" b="1">
                <a:solidFill>
                  <a:srgbClr val="445188"/>
                </a:solidFill>
                <a:latin typeface="Arial" charset="0"/>
              </a:defRPr>
            </a:lvl3pPr>
            <a:lvl4pPr algn="l" rtl="0" eaLnBrk="1" fontAlgn="base" hangingPunct="1">
              <a:spcBef>
                <a:spcPct val="0"/>
              </a:spcBef>
              <a:spcAft>
                <a:spcPct val="0"/>
              </a:spcAft>
              <a:defRPr sz="3200" b="1">
                <a:solidFill>
                  <a:srgbClr val="445188"/>
                </a:solidFill>
                <a:latin typeface="Arial" charset="0"/>
              </a:defRPr>
            </a:lvl4pPr>
            <a:lvl5pPr algn="l" rtl="0" eaLnBrk="1" fontAlgn="base" hangingPunct="1">
              <a:spcBef>
                <a:spcPct val="0"/>
              </a:spcBef>
              <a:spcAft>
                <a:spcPct val="0"/>
              </a:spcAft>
              <a:defRPr sz="3200" b="1">
                <a:solidFill>
                  <a:srgbClr val="445188"/>
                </a:solidFill>
                <a:latin typeface="Arial" charset="0"/>
              </a:defRPr>
            </a:lvl5pPr>
            <a:lvl6pPr marL="457200" algn="l" rtl="0" eaLnBrk="1" fontAlgn="base" hangingPunct="1">
              <a:spcBef>
                <a:spcPct val="0"/>
              </a:spcBef>
              <a:spcAft>
                <a:spcPct val="0"/>
              </a:spcAft>
              <a:defRPr sz="3200" b="1">
                <a:solidFill>
                  <a:srgbClr val="445188"/>
                </a:solidFill>
                <a:latin typeface="Arial" charset="0"/>
              </a:defRPr>
            </a:lvl6pPr>
            <a:lvl7pPr marL="914400" algn="l" rtl="0" eaLnBrk="1" fontAlgn="base" hangingPunct="1">
              <a:spcBef>
                <a:spcPct val="0"/>
              </a:spcBef>
              <a:spcAft>
                <a:spcPct val="0"/>
              </a:spcAft>
              <a:defRPr sz="3200" b="1">
                <a:solidFill>
                  <a:srgbClr val="445188"/>
                </a:solidFill>
                <a:latin typeface="Arial" charset="0"/>
              </a:defRPr>
            </a:lvl7pPr>
            <a:lvl8pPr marL="1371600" algn="l" rtl="0" eaLnBrk="1" fontAlgn="base" hangingPunct="1">
              <a:spcBef>
                <a:spcPct val="0"/>
              </a:spcBef>
              <a:spcAft>
                <a:spcPct val="0"/>
              </a:spcAft>
              <a:defRPr sz="3200" b="1">
                <a:solidFill>
                  <a:srgbClr val="445188"/>
                </a:solidFill>
                <a:latin typeface="Arial" charset="0"/>
              </a:defRPr>
            </a:lvl8pPr>
            <a:lvl9pPr marL="1828800" algn="l" rtl="0" eaLnBrk="1" fontAlgn="base" hangingPunct="1">
              <a:spcBef>
                <a:spcPct val="0"/>
              </a:spcBef>
              <a:spcAft>
                <a:spcPct val="0"/>
              </a:spcAft>
              <a:defRPr sz="3200" b="1">
                <a:solidFill>
                  <a:srgbClr val="445188"/>
                </a:solidFill>
                <a:latin typeface="Arial" charset="0"/>
              </a:defRPr>
            </a:lvl9pPr>
          </a:lstStyle>
          <a:p>
            <a:r>
              <a:rPr lang="en-GB" sz="5400" kern="0" dirty="0" smtClean="0">
                <a:solidFill>
                  <a:schemeClr val="bg1"/>
                </a:solidFill>
              </a:rPr>
              <a:t>Research Data Management Costs</a:t>
            </a:r>
            <a:endParaRPr lang="en-GB" sz="5400" kern="0" dirty="0">
              <a:solidFill>
                <a:schemeClr val="bg1"/>
              </a:solidFill>
            </a:endParaRPr>
          </a:p>
        </p:txBody>
      </p:sp>
    </p:spTree>
    <p:extLst>
      <p:ext uri="{BB962C8B-B14F-4D97-AF65-F5344CB8AC3E}">
        <p14:creationId xmlns:p14="http://schemas.microsoft.com/office/powerpoint/2010/main" val="15248466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Research funders’ policies</a:t>
            </a:r>
            <a:endParaRPr lang="en-GB" dirty="0"/>
          </a:p>
        </p:txBody>
      </p:sp>
      <p:pic>
        <p:nvPicPr>
          <p:cNvPr id="5" name="Content Placeholder 4" descr="Capture.PNG"/>
          <p:cNvPicPr>
            <a:picLocks noGrp="1" noChangeAspect="1"/>
          </p:cNvPicPr>
          <p:nvPr>
            <p:ph idx="1"/>
          </p:nvPr>
        </p:nvPicPr>
        <p:blipFill>
          <a:blip r:embed="rId3" cstate="print"/>
          <a:stretch>
            <a:fillRect/>
          </a:stretch>
        </p:blipFill>
        <p:spPr>
          <a:xfrm>
            <a:off x="539552" y="1556792"/>
            <a:ext cx="8154539" cy="4344007"/>
          </a:xfrm>
        </p:spPr>
      </p:pic>
      <p:sp>
        <p:nvSpPr>
          <p:cNvPr id="4" name="Rectangle 9"/>
          <p:cNvSpPr>
            <a:spLocks/>
          </p:cNvSpPr>
          <p:nvPr/>
        </p:nvSpPr>
        <p:spPr bwMode="auto">
          <a:xfrm>
            <a:off x="179512" y="6237312"/>
            <a:ext cx="8801100" cy="381000"/>
          </a:xfrm>
          <a:prstGeom prst="rect">
            <a:avLst/>
          </a:prstGeom>
          <a:noFill/>
          <a:ln w="12700">
            <a:noFill/>
            <a:miter lim="800000"/>
            <a:headEnd/>
            <a:tailEnd/>
          </a:ln>
        </p:spPr>
        <p:txBody>
          <a:bodyPr lIns="0" tIns="0" rIns="40639" bIns="0"/>
          <a:lstStyle/>
          <a:p>
            <a:pPr marL="39688" algn="ctr">
              <a:defRPr/>
            </a:pPr>
            <a:r>
              <a:rPr lang="en-US" sz="2000" u="sng" dirty="0">
                <a:solidFill>
                  <a:srgbClr val="0000FF"/>
                </a:solidFill>
                <a:latin typeface="+mn-lt"/>
                <a:cs typeface="Arial" charset="0"/>
                <a:sym typeface="Arial" charset="0"/>
                <a:hlinkClick r:id="rId4"/>
              </a:rPr>
              <a:t>www.dcc.ac.uk/resources/policy-and-legal/overview-funders-data-policies</a:t>
            </a:r>
            <a:r>
              <a:rPr lang="en-US" sz="1800" dirty="0">
                <a:solidFill>
                  <a:srgbClr val="000000"/>
                </a:solidFill>
                <a:cs typeface="Arial" charset="0"/>
                <a:sym typeface="Arial" charset="0"/>
              </a:rPr>
              <a:t> </a:t>
            </a:r>
          </a:p>
        </p:txBody>
      </p:sp>
      <p:sp>
        <p:nvSpPr>
          <p:cNvPr id="3" name="Oval 2"/>
          <p:cNvSpPr/>
          <p:nvPr/>
        </p:nvSpPr>
        <p:spPr>
          <a:xfrm>
            <a:off x="8028384" y="1988840"/>
            <a:ext cx="648072" cy="42484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92003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should costs be included?</a:t>
            </a:r>
            <a:endParaRPr lang="en-GB" dirty="0"/>
          </a:p>
        </p:txBody>
      </p:sp>
      <p:sp>
        <p:nvSpPr>
          <p:cNvPr id="3" name="Content Placeholder 2"/>
          <p:cNvSpPr>
            <a:spLocks noGrp="1"/>
          </p:cNvSpPr>
          <p:nvPr>
            <p:ph idx="1"/>
          </p:nvPr>
        </p:nvSpPr>
        <p:spPr>
          <a:xfrm>
            <a:off x="457200" y="1628800"/>
            <a:ext cx="8229600" cy="5040560"/>
          </a:xfrm>
        </p:spPr>
        <p:txBody>
          <a:bodyPr>
            <a:normAutofit/>
          </a:bodyPr>
          <a:lstStyle/>
          <a:p>
            <a:pPr>
              <a:spcAft>
                <a:spcPts val="2400"/>
              </a:spcAft>
            </a:pPr>
            <a:r>
              <a:rPr lang="en-GB" sz="2400" dirty="0" smtClean="0"/>
              <a:t>In-project costs should be included in the direct costs for a project</a:t>
            </a:r>
          </a:p>
          <a:p>
            <a:pPr>
              <a:spcAft>
                <a:spcPts val="2400"/>
              </a:spcAft>
            </a:pPr>
            <a:r>
              <a:rPr lang="en-GB" sz="2400" dirty="0" smtClean="0"/>
              <a:t>Post-project costs could be direct (e.g. charges levied by data centres) but typically fall into indirects as universities should provide infrastructure to support RDM</a:t>
            </a:r>
          </a:p>
          <a:p>
            <a:pPr>
              <a:spcBef>
                <a:spcPts val="0"/>
              </a:spcBef>
              <a:spcAft>
                <a:spcPts val="600"/>
              </a:spcAft>
            </a:pPr>
            <a:r>
              <a:rPr lang="en-GB" sz="2400" dirty="0" smtClean="0"/>
              <a:t>The Justifications of Resources should, where possible, separate out the following RDM cost elements: </a:t>
            </a:r>
          </a:p>
          <a:p>
            <a:pPr lvl="1">
              <a:spcBef>
                <a:spcPts val="0"/>
              </a:spcBef>
            </a:pPr>
            <a:r>
              <a:rPr lang="en-GB" sz="2000" dirty="0" smtClean="0"/>
              <a:t>cost of collecting data </a:t>
            </a:r>
          </a:p>
          <a:p>
            <a:pPr lvl="1">
              <a:spcBef>
                <a:spcPts val="0"/>
              </a:spcBef>
            </a:pPr>
            <a:r>
              <a:rPr lang="en-GB" sz="2000" dirty="0" smtClean="0"/>
              <a:t>the cost of </a:t>
            </a:r>
            <a:r>
              <a:rPr lang="en-GB" sz="2000" dirty="0" err="1" smtClean="0"/>
              <a:t>curating</a:t>
            </a:r>
            <a:r>
              <a:rPr lang="en-GB" sz="2000" dirty="0" smtClean="0"/>
              <a:t> data </a:t>
            </a:r>
          </a:p>
          <a:p>
            <a:pPr lvl="1">
              <a:spcBef>
                <a:spcPts val="0"/>
              </a:spcBef>
            </a:pPr>
            <a:r>
              <a:rPr lang="en-GB" sz="2000" dirty="0" smtClean="0"/>
              <a:t>the cost of analysing data </a:t>
            </a:r>
          </a:p>
          <a:p>
            <a:pPr lvl="1">
              <a:spcBef>
                <a:spcPts val="0"/>
              </a:spcBef>
            </a:pPr>
            <a:r>
              <a:rPr lang="en-GB" sz="2000" dirty="0" smtClean="0"/>
              <a:t>the cost of preservation and sharing</a:t>
            </a:r>
          </a:p>
          <a:p>
            <a:endParaRPr lang="en-GB" dirty="0"/>
          </a:p>
        </p:txBody>
      </p:sp>
    </p:spTree>
    <p:extLst>
      <p:ext uri="{BB962C8B-B14F-4D97-AF65-F5344CB8AC3E}">
        <p14:creationId xmlns:p14="http://schemas.microsoft.com/office/powerpoint/2010/main" val="26095436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5536" y="1286763"/>
            <a:ext cx="4858749" cy="4696236"/>
          </a:xfrm>
        </p:spPr>
      </p:pic>
      <p:sp>
        <p:nvSpPr>
          <p:cNvPr id="5" name="Rectangle 4"/>
          <p:cNvSpPr/>
          <p:nvPr/>
        </p:nvSpPr>
        <p:spPr>
          <a:xfrm>
            <a:off x="1505397" y="6390406"/>
            <a:ext cx="6462464" cy="307777"/>
          </a:xfrm>
          <a:prstGeom prst="rect">
            <a:avLst/>
          </a:prstGeom>
        </p:spPr>
        <p:txBody>
          <a:bodyPr wrap="square">
            <a:spAutoFit/>
          </a:bodyPr>
          <a:lstStyle/>
          <a:p>
            <a:r>
              <a:rPr lang="en-GB" sz="1400" dirty="0"/>
              <a:t>http://</a:t>
            </a:r>
            <a:r>
              <a:rPr lang="en-GB" sz="1400" dirty="0" err="1"/>
              <a:t>www.dcc.ac.uk</a:t>
            </a:r>
            <a:r>
              <a:rPr lang="en-GB" sz="1400" dirty="0"/>
              <a:t>/resources/how-guides/five-steps-decide-what-data-keep</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2085" y="3140968"/>
            <a:ext cx="4289271" cy="2520280"/>
          </a:xfrm>
          <a:prstGeom prst="rect">
            <a:avLst/>
          </a:prstGeom>
        </p:spPr>
      </p:pic>
      <p:sp>
        <p:nvSpPr>
          <p:cNvPr id="3" name="TextBox 2"/>
          <p:cNvSpPr txBox="1"/>
          <p:nvPr/>
        </p:nvSpPr>
        <p:spPr>
          <a:xfrm>
            <a:off x="251520" y="332656"/>
            <a:ext cx="8496944" cy="954107"/>
          </a:xfrm>
          <a:prstGeom prst="rect">
            <a:avLst/>
          </a:prstGeom>
          <a:noFill/>
        </p:spPr>
        <p:txBody>
          <a:bodyPr wrap="square" rtlCol="0">
            <a:spAutoFit/>
          </a:bodyPr>
          <a:lstStyle/>
          <a:p>
            <a:pPr algn="ctr"/>
            <a:r>
              <a:rPr lang="en-GB" sz="2800" dirty="0" smtClean="0">
                <a:solidFill>
                  <a:schemeClr val="accent6"/>
                </a:solidFill>
              </a:rPr>
              <a:t>Handy costing checklist in our </a:t>
            </a:r>
            <a:r>
              <a:rPr lang="en-GB" sz="2800" i="1" dirty="0" smtClean="0">
                <a:solidFill>
                  <a:schemeClr val="accent6"/>
                </a:solidFill>
              </a:rPr>
              <a:t>Five steps to decide what to keep</a:t>
            </a:r>
            <a:r>
              <a:rPr lang="en-GB" sz="2800" dirty="0" smtClean="0">
                <a:solidFill>
                  <a:schemeClr val="accent6"/>
                </a:solidFill>
              </a:rPr>
              <a:t> guide</a:t>
            </a:r>
            <a:endParaRPr lang="en-GB" sz="2800" dirty="0">
              <a:solidFill>
                <a:schemeClr val="accent6"/>
              </a:solidFill>
            </a:endParaRPr>
          </a:p>
        </p:txBody>
      </p:sp>
    </p:spTree>
    <p:extLst>
      <p:ext uri="{BB962C8B-B14F-4D97-AF65-F5344CB8AC3E}">
        <p14:creationId xmlns:p14="http://schemas.microsoft.com/office/powerpoint/2010/main" val="25862973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messages</a:t>
            </a:r>
            <a:endParaRPr lang="en-GB" dirty="0"/>
          </a:p>
        </p:txBody>
      </p:sp>
      <p:sp>
        <p:nvSpPr>
          <p:cNvPr id="3" name="Content Placeholder 2"/>
          <p:cNvSpPr>
            <a:spLocks noGrp="1"/>
          </p:cNvSpPr>
          <p:nvPr>
            <p:ph idx="1"/>
          </p:nvPr>
        </p:nvSpPr>
        <p:spPr>
          <a:xfrm>
            <a:off x="323528" y="1484784"/>
            <a:ext cx="8363272" cy="5373216"/>
          </a:xfrm>
        </p:spPr>
        <p:txBody>
          <a:bodyPr>
            <a:normAutofit/>
          </a:bodyPr>
          <a:lstStyle/>
          <a:p>
            <a:pPr>
              <a:spcAft>
                <a:spcPts val="2400"/>
              </a:spcAft>
            </a:pPr>
            <a:r>
              <a:rPr lang="en-GB" sz="2000" dirty="0" smtClean="0"/>
              <a:t>Research data management should not be regarded as optional.</a:t>
            </a:r>
          </a:p>
          <a:p>
            <a:pPr>
              <a:spcAft>
                <a:spcPts val="2400"/>
              </a:spcAft>
            </a:pPr>
            <a:r>
              <a:rPr lang="en-GB" sz="2000" dirty="0" smtClean="0"/>
              <a:t>DMPs should make clear what is provided and what activities are being charged against a grant </a:t>
            </a:r>
          </a:p>
          <a:p>
            <a:pPr>
              <a:spcAft>
                <a:spcPts val="2400"/>
              </a:spcAft>
            </a:pPr>
            <a:r>
              <a:rPr lang="en-GB" sz="2000" dirty="0" smtClean="0"/>
              <a:t>The cost of RDM is project-specific and entirely depends on the type of work.</a:t>
            </a:r>
          </a:p>
          <a:p>
            <a:pPr>
              <a:spcAft>
                <a:spcPts val="2400"/>
              </a:spcAft>
            </a:pPr>
            <a:r>
              <a:rPr lang="en-GB" sz="2000" dirty="0" smtClean="0"/>
              <a:t>It may be possible to set up small research facilities to recover the cost of RDM (e.g. similar to provision of HPC), possibly as a cross-institutional service. </a:t>
            </a:r>
          </a:p>
        </p:txBody>
      </p:sp>
    </p:spTree>
    <p:extLst>
      <p:ext uri="{BB962C8B-B14F-4D97-AF65-F5344CB8AC3E}">
        <p14:creationId xmlns:p14="http://schemas.microsoft.com/office/powerpoint/2010/main" val="14861553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3284984"/>
            <a:ext cx="7992888" cy="1514475"/>
          </a:xfrm>
        </p:spPr>
        <p:txBody>
          <a:bodyPr/>
          <a:lstStyle/>
          <a:p>
            <a:r>
              <a:rPr lang="en-GB" dirty="0" smtClean="0"/>
              <a:t>Thanks – any questions? </a:t>
            </a:r>
            <a:br>
              <a:rPr lang="en-GB" dirty="0" smtClean="0"/>
            </a:br>
            <a:r>
              <a:rPr lang="en-GB" dirty="0" smtClean="0"/>
              <a:t/>
            </a:r>
            <a:br>
              <a:rPr lang="en-GB" dirty="0" smtClean="0"/>
            </a:br>
            <a:r>
              <a:rPr lang="en-GB" dirty="0" err="1" smtClean="0">
                <a:hlinkClick r:id="rId3"/>
              </a:rPr>
              <a:t>www.dcc.ac.uk</a:t>
            </a:r>
            <a:r>
              <a:rPr lang="en-GB" dirty="0" smtClean="0"/>
              <a:t> </a:t>
            </a:r>
            <a:br>
              <a:rPr lang="en-GB" dirty="0" smtClean="0"/>
            </a:br>
            <a:r>
              <a:rPr lang="en-GB" dirty="0" err="1" smtClean="0"/>
              <a:t>joy.davidson@glasgow.ac.uk</a:t>
            </a:r>
            <a:r>
              <a:rPr lang="en-GB" dirty="0" smtClean="0"/>
              <a:t/>
            </a:r>
            <a:br>
              <a:rPr lang="en-GB" dirty="0" smtClean="0"/>
            </a:br>
            <a:r>
              <a:rPr lang="en-GB" dirty="0"/>
              <a:t/>
            </a:r>
            <a:br>
              <a:rPr lang="en-GB" dirty="0"/>
            </a:br>
            <a:endParaRPr lang="en-GB" dirty="0"/>
          </a:p>
        </p:txBody>
      </p:sp>
      <p:sp>
        <p:nvSpPr>
          <p:cNvPr id="4" name="Rectangle 3"/>
          <p:cNvSpPr/>
          <p:nvPr/>
        </p:nvSpPr>
        <p:spPr bwMode="auto">
          <a:xfrm>
            <a:off x="0" y="0"/>
            <a:ext cx="4211960" cy="1556792"/>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pic>
        <p:nvPicPr>
          <p:cNvPr id="5" name="Picture 7" descr="DCC_logo.GIF"/>
          <p:cNvPicPr>
            <a:picLocks noChangeAspect="1"/>
          </p:cNvPicPr>
          <p:nvPr/>
        </p:nvPicPr>
        <p:blipFill>
          <a:blip r:embed="rId4" cstate="print"/>
          <a:srcRect/>
          <a:stretch>
            <a:fillRect/>
          </a:stretch>
        </p:blipFill>
        <p:spPr bwMode="auto">
          <a:xfrm>
            <a:off x="179512" y="6021288"/>
            <a:ext cx="3160535" cy="658775"/>
          </a:xfrm>
          <a:prstGeom prst="rect">
            <a:avLst/>
          </a:prstGeom>
          <a:noFill/>
          <a:ln w="9525">
            <a:noFill/>
            <a:miter lim="800000"/>
            <a:headEnd/>
            <a:tailEnd/>
          </a:ln>
        </p:spPr>
      </p:pic>
      <p:pic>
        <p:nvPicPr>
          <p:cNvPr id="6" name="Picture 3"/>
          <p:cNvPicPr>
            <a:picLocks noChangeAspect="1" noChangeArrowheads="1"/>
          </p:cNvPicPr>
          <p:nvPr/>
        </p:nvPicPr>
        <p:blipFill>
          <a:blip r:embed="rId5" cstate="print"/>
          <a:srcRect/>
          <a:stretch>
            <a:fillRect/>
          </a:stretch>
        </p:blipFill>
        <p:spPr bwMode="auto">
          <a:xfrm>
            <a:off x="7308304" y="6165304"/>
            <a:ext cx="1578243" cy="552877"/>
          </a:xfrm>
          <a:prstGeom prst="rect">
            <a:avLst/>
          </a:prstGeom>
          <a:noFill/>
          <a:ln w="9525">
            <a:noFill/>
            <a:miter lim="800000"/>
            <a:headEnd/>
            <a:tailEnd/>
          </a:ln>
        </p:spPr>
      </p:pic>
    </p:spTree>
    <p:extLst>
      <p:ext uri="{BB962C8B-B14F-4D97-AF65-F5344CB8AC3E}">
        <p14:creationId xmlns:p14="http://schemas.microsoft.com/office/powerpoint/2010/main" val="16857717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40768"/>
            <a:ext cx="8229600" cy="2323728"/>
          </a:xfrm>
        </p:spPr>
        <p:txBody>
          <a:bodyPr/>
          <a:lstStyle/>
          <a:p>
            <a:r>
              <a:rPr lang="en-GB" sz="5400" dirty="0" smtClean="0">
                <a:solidFill>
                  <a:schemeClr val="bg1"/>
                </a:solidFill>
              </a:rPr>
              <a:t>Data Management Planning</a:t>
            </a:r>
            <a:endParaRPr lang="en-GB" sz="5400" dirty="0">
              <a:solidFill>
                <a:schemeClr val="bg1"/>
              </a:solidFill>
            </a:endParaRPr>
          </a:p>
        </p:txBody>
      </p:sp>
      <p:sp>
        <p:nvSpPr>
          <p:cNvPr id="3" name="Title 1"/>
          <p:cNvSpPr txBox="1">
            <a:spLocks/>
          </p:cNvSpPr>
          <p:nvPr/>
        </p:nvSpPr>
        <p:spPr bwMode="auto">
          <a:xfrm>
            <a:off x="619944" y="1493168"/>
            <a:ext cx="8229600" cy="232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baseline="0">
                <a:solidFill>
                  <a:schemeClr val="accent6"/>
                </a:solidFill>
                <a:latin typeface="+mj-lt"/>
                <a:ea typeface="+mj-ea"/>
                <a:cs typeface="+mj-cs"/>
              </a:defRPr>
            </a:lvl1pPr>
            <a:lvl2pPr algn="l" rtl="0" eaLnBrk="1" fontAlgn="base" hangingPunct="1">
              <a:spcBef>
                <a:spcPct val="0"/>
              </a:spcBef>
              <a:spcAft>
                <a:spcPct val="0"/>
              </a:spcAft>
              <a:defRPr sz="3200" b="1">
                <a:solidFill>
                  <a:srgbClr val="445188"/>
                </a:solidFill>
                <a:latin typeface="Arial" charset="0"/>
              </a:defRPr>
            </a:lvl2pPr>
            <a:lvl3pPr algn="l" rtl="0" eaLnBrk="1" fontAlgn="base" hangingPunct="1">
              <a:spcBef>
                <a:spcPct val="0"/>
              </a:spcBef>
              <a:spcAft>
                <a:spcPct val="0"/>
              </a:spcAft>
              <a:defRPr sz="3200" b="1">
                <a:solidFill>
                  <a:srgbClr val="445188"/>
                </a:solidFill>
                <a:latin typeface="Arial" charset="0"/>
              </a:defRPr>
            </a:lvl3pPr>
            <a:lvl4pPr algn="l" rtl="0" eaLnBrk="1" fontAlgn="base" hangingPunct="1">
              <a:spcBef>
                <a:spcPct val="0"/>
              </a:spcBef>
              <a:spcAft>
                <a:spcPct val="0"/>
              </a:spcAft>
              <a:defRPr sz="3200" b="1">
                <a:solidFill>
                  <a:srgbClr val="445188"/>
                </a:solidFill>
                <a:latin typeface="Arial" charset="0"/>
              </a:defRPr>
            </a:lvl4pPr>
            <a:lvl5pPr algn="l" rtl="0" eaLnBrk="1" fontAlgn="base" hangingPunct="1">
              <a:spcBef>
                <a:spcPct val="0"/>
              </a:spcBef>
              <a:spcAft>
                <a:spcPct val="0"/>
              </a:spcAft>
              <a:defRPr sz="3200" b="1">
                <a:solidFill>
                  <a:srgbClr val="445188"/>
                </a:solidFill>
                <a:latin typeface="Arial" charset="0"/>
              </a:defRPr>
            </a:lvl5pPr>
            <a:lvl6pPr marL="457200" algn="l" rtl="0" eaLnBrk="1" fontAlgn="base" hangingPunct="1">
              <a:spcBef>
                <a:spcPct val="0"/>
              </a:spcBef>
              <a:spcAft>
                <a:spcPct val="0"/>
              </a:spcAft>
              <a:defRPr sz="3200" b="1">
                <a:solidFill>
                  <a:srgbClr val="445188"/>
                </a:solidFill>
                <a:latin typeface="Arial" charset="0"/>
              </a:defRPr>
            </a:lvl6pPr>
            <a:lvl7pPr marL="914400" algn="l" rtl="0" eaLnBrk="1" fontAlgn="base" hangingPunct="1">
              <a:spcBef>
                <a:spcPct val="0"/>
              </a:spcBef>
              <a:spcAft>
                <a:spcPct val="0"/>
              </a:spcAft>
              <a:defRPr sz="3200" b="1">
                <a:solidFill>
                  <a:srgbClr val="445188"/>
                </a:solidFill>
                <a:latin typeface="Arial" charset="0"/>
              </a:defRPr>
            </a:lvl7pPr>
            <a:lvl8pPr marL="1371600" algn="l" rtl="0" eaLnBrk="1" fontAlgn="base" hangingPunct="1">
              <a:spcBef>
                <a:spcPct val="0"/>
              </a:spcBef>
              <a:spcAft>
                <a:spcPct val="0"/>
              </a:spcAft>
              <a:defRPr sz="3200" b="1">
                <a:solidFill>
                  <a:srgbClr val="445188"/>
                </a:solidFill>
                <a:latin typeface="Arial" charset="0"/>
              </a:defRPr>
            </a:lvl8pPr>
            <a:lvl9pPr marL="1828800" algn="l" rtl="0" eaLnBrk="1" fontAlgn="base" hangingPunct="1">
              <a:spcBef>
                <a:spcPct val="0"/>
              </a:spcBef>
              <a:spcAft>
                <a:spcPct val="0"/>
              </a:spcAft>
              <a:defRPr sz="3200" b="1">
                <a:solidFill>
                  <a:srgbClr val="445188"/>
                </a:solidFill>
                <a:latin typeface="Arial" charset="0"/>
              </a:defRPr>
            </a:lvl9pPr>
          </a:lstStyle>
          <a:p>
            <a:r>
              <a:rPr lang="en-GB" sz="5400" kern="0" smtClean="0">
                <a:solidFill>
                  <a:schemeClr val="bg1"/>
                </a:solidFill>
              </a:rPr>
              <a:t>Data Management Planning</a:t>
            </a:r>
            <a:endParaRPr lang="en-GB" sz="5400" kern="0" dirty="0">
              <a:solidFill>
                <a:schemeClr val="bg1"/>
              </a:solidFill>
            </a:endParaRPr>
          </a:p>
        </p:txBody>
      </p:sp>
      <p:sp>
        <p:nvSpPr>
          <p:cNvPr id="4" name="Rectangle 3"/>
          <p:cNvSpPr/>
          <p:nvPr/>
        </p:nvSpPr>
        <p:spPr bwMode="auto">
          <a:xfrm>
            <a:off x="0" y="0"/>
            <a:ext cx="9144000" cy="6858000"/>
          </a:xfrm>
          <a:prstGeom prst="rect">
            <a:avLst/>
          </a:prstGeom>
          <a:solidFill>
            <a:schemeClr val="accent2"/>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
        <p:nvSpPr>
          <p:cNvPr id="5" name="Title 1"/>
          <p:cNvSpPr txBox="1">
            <a:spLocks/>
          </p:cNvSpPr>
          <p:nvPr/>
        </p:nvSpPr>
        <p:spPr bwMode="auto">
          <a:xfrm>
            <a:off x="457200" y="1493168"/>
            <a:ext cx="8229600" cy="232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baseline="0">
                <a:solidFill>
                  <a:schemeClr val="accent6"/>
                </a:solidFill>
                <a:latin typeface="+mj-lt"/>
                <a:ea typeface="+mj-ea"/>
                <a:cs typeface="+mj-cs"/>
              </a:defRPr>
            </a:lvl1pPr>
            <a:lvl2pPr algn="l" rtl="0" eaLnBrk="1" fontAlgn="base" hangingPunct="1">
              <a:spcBef>
                <a:spcPct val="0"/>
              </a:spcBef>
              <a:spcAft>
                <a:spcPct val="0"/>
              </a:spcAft>
              <a:defRPr sz="3200" b="1">
                <a:solidFill>
                  <a:srgbClr val="445188"/>
                </a:solidFill>
                <a:latin typeface="Arial" charset="0"/>
              </a:defRPr>
            </a:lvl2pPr>
            <a:lvl3pPr algn="l" rtl="0" eaLnBrk="1" fontAlgn="base" hangingPunct="1">
              <a:spcBef>
                <a:spcPct val="0"/>
              </a:spcBef>
              <a:spcAft>
                <a:spcPct val="0"/>
              </a:spcAft>
              <a:defRPr sz="3200" b="1">
                <a:solidFill>
                  <a:srgbClr val="445188"/>
                </a:solidFill>
                <a:latin typeface="Arial" charset="0"/>
              </a:defRPr>
            </a:lvl3pPr>
            <a:lvl4pPr algn="l" rtl="0" eaLnBrk="1" fontAlgn="base" hangingPunct="1">
              <a:spcBef>
                <a:spcPct val="0"/>
              </a:spcBef>
              <a:spcAft>
                <a:spcPct val="0"/>
              </a:spcAft>
              <a:defRPr sz="3200" b="1">
                <a:solidFill>
                  <a:srgbClr val="445188"/>
                </a:solidFill>
                <a:latin typeface="Arial" charset="0"/>
              </a:defRPr>
            </a:lvl4pPr>
            <a:lvl5pPr algn="l" rtl="0" eaLnBrk="1" fontAlgn="base" hangingPunct="1">
              <a:spcBef>
                <a:spcPct val="0"/>
              </a:spcBef>
              <a:spcAft>
                <a:spcPct val="0"/>
              </a:spcAft>
              <a:defRPr sz="3200" b="1">
                <a:solidFill>
                  <a:srgbClr val="445188"/>
                </a:solidFill>
                <a:latin typeface="Arial" charset="0"/>
              </a:defRPr>
            </a:lvl5pPr>
            <a:lvl6pPr marL="457200" algn="l" rtl="0" eaLnBrk="1" fontAlgn="base" hangingPunct="1">
              <a:spcBef>
                <a:spcPct val="0"/>
              </a:spcBef>
              <a:spcAft>
                <a:spcPct val="0"/>
              </a:spcAft>
              <a:defRPr sz="3200" b="1">
                <a:solidFill>
                  <a:srgbClr val="445188"/>
                </a:solidFill>
                <a:latin typeface="Arial" charset="0"/>
              </a:defRPr>
            </a:lvl6pPr>
            <a:lvl7pPr marL="914400" algn="l" rtl="0" eaLnBrk="1" fontAlgn="base" hangingPunct="1">
              <a:spcBef>
                <a:spcPct val="0"/>
              </a:spcBef>
              <a:spcAft>
                <a:spcPct val="0"/>
              </a:spcAft>
              <a:defRPr sz="3200" b="1">
                <a:solidFill>
                  <a:srgbClr val="445188"/>
                </a:solidFill>
                <a:latin typeface="Arial" charset="0"/>
              </a:defRPr>
            </a:lvl7pPr>
            <a:lvl8pPr marL="1371600" algn="l" rtl="0" eaLnBrk="1" fontAlgn="base" hangingPunct="1">
              <a:spcBef>
                <a:spcPct val="0"/>
              </a:spcBef>
              <a:spcAft>
                <a:spcPct val="0"/>
              </a:spcAft>
              <a:defRPr sz="3200" b="1">
                <a:solidFill>
                  <a:srgbClr val="445188"/>
                </a:solidFill>
                <a:latin typeface="Arial" charset="0"/>
              </a:defRPr>
            </a:lvl8pPr>
            <a:lvl9pPr marL="1828800" algn="l" rtl="0" eaLnBrk="1" fontAlgn="base" hangingPunct="1">
              <a:spcBef>
                <a:spcPct val="0"/>
              </a:spcBef>
              <a:spcAft>
                <a:spcPct val="0"/>
              </a:spcAft>
              <a:defRPr sz="3200" b="1">
                <a:solidFill>
                  <a:srgbClr val="445188"/>
                </a:solidFill>
                <a:latin typeface="Arial" charset="0"/>
              </a:defRPr>
            </a:lvl9pPr>
          </a:lstStyle>
          <a:p>
            <a:r>
              <a:rPr lang="en-GB" sz="5400" kern="0" dirty="0" smtClean="0">
                <a:solidFill>
                  <a:schemeClr val="bg1"/>
                </a:solidFill>
              </a:rPr>
              <a:t>Research Data Management Landscape</a:t>
            </a:r>
            <a:endParaRPr lang="en-GB" sz="5400" kern="0" dirty="0">
              <a:solidFill>
                <a:schemeClr val="bg1"/>
              </a:solidFill>
            </a:endParaRPr>
          </a:p>
        </p:txBody>
      </p:sp>
    </p:spTree>
    <p:extLst>
      <p:ext uri="{BB962C8B-B14F-4D97-AF65-F5344CB8AC3E}">
        <p14:creationId xmlns:p14="http://schemas.microsoft.com/office/powerpoint/2010/main" val="6354463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38" y="214313"/>
            <a:ext cx="4521200" cy="6429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147" name="TextBox 4"/>
          <p:cNvSpPr txBox="1">
            <a:spLocks noChangeArrowheads="1"/>
          </p:cNvSpPr>
          <p:nvPr/>
        </p:nvSpPr>
        <p:spPr bwMode="auto">
          <a:xfrm>
            <a:off x="5003800" y="1557338"/>
            <a:ext cx="3671888" cy="357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n-US" sz="4000" i="1"/>
              <a:t>“Data sets are becoming the new instruments of science”</a:t>
            </a:r>
          </a:p>
          <a:p>
            <a:pPr eaLnBrk="1" hangingPunct="1">
              <a:spcBef>
                <a:spcPct val="0"/>
              </a:spcBef>
              <a:buFontTx/>
              <a:buNone/>
            </a:pPr>
            <a:endParaRPr lang="en-GB" altLang="en-US" sz="4800" i="1"/>
          </a:p>
          <a:p>
            <a:pPr eaLnBrk="1" hangingPunct="1">
              <a:spcBef>
                <a:spcPct val="0"/>
              </a:spcBef>
              <a:buFontTx/>
              <a:buNone/>
            </a:pPr>
            <a:r>
              <a:rPr lang="en-GB" altLang="en-US" sz="1800"/>
              <a:t>Dan Atkins, University of Michigan</a:t>
            </a:r>
          </a:p>
        </p:txBody>
      </p:sp>
    </p:spTree>
    <p:extLst>
      <p:ext uri="{BB962C8B-B14F-4D97-AF65-F5344CB8AC3E}">
        <p14:creationId xmlns:p14="http://schemas.microsoft.com/office/powerpoint/2010/main" val="9985322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GB" altLang="en-US" sz="4000" smtClean="0"/>
              <a:t>Funders’ expectations of public access</a:t>
            </a:r>
          </a:p>
        </p:txBody>
      </p:sp>
      <p:sp>
        <p:nvSpPr>
          <p:cNvPr id="15363" name="Content Placeholder 2"/>
          <p:cNvSpPr>
            <a:spLocks noGrp="1"/>
          </p:cNvSpPr>
          <p:nvPr>
            <p:ph idx="1"/>
          </p:nvPr>
        </p:nvSpPr>
        <p:spPr>
          <a:xfrm>
            <a:off x="468313" y="1557338"/>
            <a:ext cx="8229600" cy="4281487"/>
          </a:xfrm>
        </p:spPr>
        <p:txBody>
          <a:bodyPr/>
          <a:lstStyle/>
          <a:p>
            <a:pPr algn="ctr" eaLnBrk="1" hangingPunct="1">
              <a:buFont typeface="Arial" pitchFamily="34" charset="0"/>
              <a:buNone/>
            </a:pPr>
            <a:r>
              <a:rPr lang="en-GB" altLang="en-US" sz="2800" i="1" smtClean="0"/>
              <a:t>“Publicly funded research data are a public good, produced in the public interest, which should be made openly available with as few restrictions as possible in a timely and responsible manner that does not harm intellectual property.”</a:t>
            </a:r>
          </a:p>
          <a:p>
            <a:pPr algn="ctr" eaLnBrk="1" hangingPunct="1">
              <a:buFont typeface="Arial" pitchFamily="34" charset="0"/>
              <a:buNone/>
            </a:pPr>
            <a:endParaRPr lang="en-GB" altLang="en-US" sz="2800" i="1" smtClean="0"/>
          </a:p>
          <a:p>
            <a:pPr algn="r" eaLnBrk="1" hangingPunct="1">
              <a:buFont typeface="Arial" pitchFamily="34" charset="0"/>
              <a:buNone/>
            </a:pPr>
            <a:r>
              <a:rPr lang="en-GB" altLang="en-US" sz="2400" smtClean="0"/>
              <a:t>RCUK Common Principles on Data Policy</a:t>
            </a:r>
          </a:p>
          <a:p>
            <a:pPr algn="r" eaLnBrk="1" hangingPunct="1">
              <a:buFont typeface="Arial" pitchFamily="34" charset="0"/>
              <a:buNone/>
            </a:pPr>
            <a:r>
              <a:rPr lang="en-GB" altLang="en-US" sz="2000" smtClean="0">
                <a:hlinkClick r:id="rId3"/>
              </a:rPr>
              <a:t>http://www.rcuk.ac.uk/research/Pages/DataPolicy.aspx</a:t>
            </a:r>
            <a:r>
              <a:rPr lang="en-GB" altLang="en-US" sz="2000" smtClean="0"/>
              <a:t> </a:t>
            </a:r>
          </a:p>
        </p:txBody>
      </p:sp>
      <p:pic>
        <p:nvPicPr>
          <p:cNvPr id="15364" name="Picture 2" descr="Research Councils UK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8788" y="5811838"/>
            <a:ext cx="3425825"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203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GB" altLang="en-US" smtClean="0"/>
              <a:t>Research funder data policies</a:t>
            </a:r>
          </a:p>
        </p:txBody>
      </p:sp>
      <p:pic>
        <p:nvPicPr>
          <p:cNvPr id="16387" name="Content Placeholder 3" descr="Policy-table.PN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95300" y="1772816"/>
            <a:ext cx="7939087" cy="3937000"/>
          </a:xfrm>
          <a:ln>
            <a:solidFill>
              <a:schemeClr val="bg1"/>
            </a:solidFill>
          </a:ln>
        </p:spPr>
      </p:pic>
      <p:sp>
        <p:nvSpPr>
          <p:cNvPr id="16388" name="Rectangle 4"/>
          <p:cNvSpPr>
            <a:spLocks noChangeArrowheads="1"/>
          </p:cNvSpPr>
          <p:nvPr/>
        </p:nvSpPr>
        <p:spPr bwMode="auto">
          <a:xfrm>
            <a:off x="468313" y="5949950"/>
            <a:ext cx="7993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2000" dirty="0" err="1">
                <a:hlinkClick r:id="rId4"/>
              </a:rPr>
              <a:t>www.dcc.ac.uk</a:t>
            </a:r>
            <a:r>
              <a:rPr lang="en-GB" altLang="en-US" sz="2000" dirty="0">
                <a:hlinkClick r:id="rId4"/>
              </a:rPr>
              <a:t>/resources/policy-and-legal/ overview-funders-data-policies</a:t>
            </a:r>
            <a:endParaRPr lang="en-GB" altLang="en-US" sz="2000" dirty="0"/>
          </a:p>
        </p:txBody>
      </p:sp>
      <p:sp>
        <p:nvSpPr>
          <p:cNvPr id="8" name="Oval 7"/>
          <p:cNvSpPr/>
          <p:nvPr/>
        </p:nvSpPr>
        <p:spPr bwMode="auto">
          <a:xfrm>
            <a:off x="2204120" y="1925216"/>
            <a:ext cx="720080" cy="403244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
        <p:nvSpPr>
          <p:cNvPr id="9" name="Oval 8"/>
          <p:cNvSpPr/>
          <p:nvPr/>
        </p:nvSpPr>
        <p:spPr bwMode="auto">
          <a:xfrm>
            <a:off x="2843808" y="1942803"/>
            <a:ext cx="720080" cy="4032448"/>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
        <p:nvSpPr>
          <p:cNvPr id="10" name="Oval 9"/>
          <p:cNvSpPr/>
          <p:nvPr/>
        </p:nvSpPr>
        <p:spPr bwMode="auto">
          <a:xfrm>
            <a:off x="1907704" y="1951162"/>
            <a:ext cx="720080" cy="4032448"/>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Tree>
    <p:extLst>
      <p:ext uri="{BB962C8B-B14F-4D97-AF65-F5344CB8AC3E}">
        <p14:creationId xmlns:p14="http://schemas.microsoft.com/office/powerpoint/2010/main" val="17283538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95288" y="476250"/>
            <a:ext cx="8229600" cy="865188"/>
          </a:xfrm>
        </p:spPr>
        <p:txBody>
          <a:bodyPr anchor="t"/>
          <a:lstStyle/>
          <a:p>
            <a:pPr eaLnBrk="1" hangingPunct="1"/>
            <a:r>
              <a:rPr lang="en-GB" altLang="en-US" smtClean="0"/>
              <a:t>Ultimately funders expect:</a:t>
            </a:r>
          </a:p>
        </p:txBody>
      </p:sp>
      <p:sp>
        <p:nvSpPr>
          <p:cNvPr id="8195" name="Rectangle 3"/>
          <p:cNvSpPr>
            <a:spLocks noGrp="1" noChangeArrowheads="1"/>
          </p:cNvSpPr>
          <p:nvPr>
            <p:ph type="body" idx="1"/>
          </p:nvPr>
        </p:nvSpPr>
        <p:spPr>
          <a:xfrm>
            <a:off x="250825" y="1773238"/>
            <a:ext cx="8893175" cy="3743325"/>
          </a:xfrm>
        </p:spPr>
        <p:txBody>
          <a:bodyPr rtlCol="0">
            <a:normAutofit fontScale="92500" lnSpcReduction="20000"/>
          </a:bodyPr>
          <a:lstStyle/>
          <a:p>
            <a:pPr eaLnBrk="1" fontAlgn="auto" hangingPunct="1">
              <a:spcAft>
                <a:spcPts val="0"/>
              </a:spcAft>
              <a:defRPr/>
            </a:pPr>
            <a:r>
              <a:rPr lang="en-GB" sz="3300" dirty="0" smtClean="0"/>
              <a:t>timely release of data</a:t>
            </a:r>
          </a:p>
          <a:p>
            <a:pPr lvl="1" eaLnBrk="1" fontAlgn="auto" hangingPunct="1">
              <a:spcAft>
                <a:spcPts val="0"/>
              </a:spcAft>
              <a:buFontTx/>
              <a:buChar char="-"/>
              <a:defRPr/>
            </a:pPr>
            <a:r>
              <a:rPr lang="en-GB" dirty="0" smtClean="0"/>
              <a:t>once patents are filed or on (acceptance for) publication</a:t>
            </a:r>
          </a:p>
          <a:p>
            <a:pPr lvl="1" eaLnBrk="1" fontAlgn="auto" hangingPunct="1">
              <a:spcAft>
                <a:spcPts val="0"/>
              </a:spcAft>
              <a:defRPr/>
            </a:pPr>
            <a:endParaRPr lang="en-GB" sz="2400" dirty="0" smtClean="0"/>
          </a:p>
          <a:p>
            <a:pPr eaLnBrk="1" fontAlgn="auto" hangingPunct="1">
              <a:spcAft>
                <a:spcPts val="0"/>
              </a:spcAft>
              <a:defRPr/>
            </a:pPr>
            <a:r>
              <a:rPr lang="en-GB" sz="3300" dirty="0" smtClean="0"/>
              <a:t>open data sharing</a:t>
            </a:r>
          </a:p>
          <a:p>
            <a:pPr lvl="1" eaLnBrk="1" fontAlgn="auto" hangingPunct="1">
              <a:spcAft>
                <a:spcPts val="0"/>
              </a:spcAft>
              <a:buFontTx/>
              <a:buChar char="-"/>
              <a:defRPr/>
            </a:pPr>
            <a:r>
              <a:rPr lang="en-GB" dirty="0" smtClean="0"/>
              <a:t>minimal or no restrictions if possible</a:t>
            </a:r>
          </a:p>
          <a:p>
            <a:pPr eaLnBrk="1" fontAlgn="auto" hangingPunct="1">
              <a:spcAft>
                <a:spcPts val="0"/>
              </a:spcAft>
              <a:defRPr/>
            </a:pPr>
            <a:endParaRPr lang="en-GB" sz="2400" dirty="0" smtClean="0"/>
          </a:p>
          <a:p>
            <a:pPr eaLnBrk="1" fontAlgn="auto" hangingPunct="1">
              <a:spcAft>
                <a:spcPts val="0"/>
              </a:spcAft>
              <a:defRPr/>
            </a:pPr>
            <a:r>
              <a:rPr lang="en-GB" sz="3300" dirty="0" smtClean="0"/>
              <a:t>preservation of data </a:t>
            </a:r>
          </a:p>
          <a:p>
            <a:pPr lvl="1" eaLnBrk="1" fontAlgn="auto" hangingPunct="1">
              <a:spcAft>
                <a:spcPts val="0"/>
              </a:spcAft>
              <a:buFontTx/>
              <a:buChar char="-"/>
              <a:defRPr/>
            </a:pPr>
            <a:r>
              <a:rPr lang="en-GB" dirty="0" smtClean="0"/>
              <a:t>typically 5-10+ years if of long-term value</a:t>
            </a:r>
          </a:p>
          <a:p>
            <a:pPr lvl="1" eaLnBrk="1" fontAlgn="auto" hangingPunct="1">
              <a:spcAft>
                <a:spcPts val="0"/>
              </a:spcAft>
              <a:buFontTx/>
              <a:buNone/>
              <a:defRPr/>
            </a:pPr>
            <a:endParaRPr lang="en-GB" sz="2000" dirty="0" smtClean="0"/>
          </a:p>
          <a:p>
            <a:pPr eaLnBrk="1" fontAlgn="auto" hangingPunct="1">
              <a:spcAft>
                <a:spcPts val="0"/>
              </a:spcAft>
              <a:buFontTx/>
              <a:buNone/>
              <a:defRPr/>
            </a:pPr>
            <a:r>
              <a:rPr lang="en-GB" sz="2400" dirty="0" smtClean="0"/>
              <a:t> </a:t>
            </a:r>
          </a:p>
        </p:txBody>
      </p:sp>
      <p:pic>
        <p:nvPicPr>
          <p:cNvPr id="17412" name="Picture 3" descr="5093053155_515aedf1e8_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2924175"/>
            <a:ext cx="2987675"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Box 4"/>
          <p:cNvSpPr txBox="1">
            <a:spLocks noChangeArrowheads="1"/>
          </p:cNvSpPr>
          <p:nvPr/>
        </p:nvSpPr>
        <p:spPr bwMode="auto">
          <a:xfrm>
            <a:off x="1547813" y="5373688"/>
            <a:ext cx="6370637" cy="1108075"/>
          </a:xfrm>
          <a:prstGeom prst="rect">
            <a:avLst/>
          </a:prstGeom>
          <a:noFill/>
          <a:ln w="57150">
            <a:solidFill>
              <a:srgbClr val="FC6204"/>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ts val="1200"/>
              </a:spcBef>
              <a:buClr>
                <a:schemeClr val="bg1"/>
              </a:buClr>
              <a:buFont typeface="Arial" pitchFamily="34" charset="0"/>
              <a:buNone/>
            </a:pPr>
            <a:endParaRPr lang="en-GB" altLang="en-US" sz="600"/>
          </a:p>
          <a:p>
            <a:pPr algn="ctr" eaLnBrk="1" hangingPunct="1">
              <a:spcBef>
                <a:spcPct val="0"/>
              </a:spcBef>
              <a:buClr>
                <a:schemeClr val="bg1"/>
              </a:buClr>
              <a:buFont typeface="Arial" pitchFamily="34" charset="0"/>
              <a:buNone/>
            </a:pPr>
            <a:r>
              <a:rPr lang="en-GB" altLang="en-US" sz="2400"/>
              <a:t>See the RCUK Common Principles on Data Policy: </a:t>
            </a:r>
          </a:p>
          <a:p>
            <a:pPr algn="ctr" eaLnBrk="1" hangingPunct="1">
              <a:buClr>
                <a:schemeClr val="bg1"/>
              </a:buClr>
              <a:buFont typeface="Arial" pitchFamily="34" charset="0"/>
              <a:buNone/>
            </a:pPr>
            <a:r>
              <a:rPr lang="en-GB" altLang="en-US" sz="2400">
                <a:hlinkClick r:id="rId4"/>
              </a:rPr>
              <a:t>www.rcuk.ac.uk/research/Pages/DataPolicy.aspx</a:t>
            </a:r>
            <a:r>
              <a:rPr lang="en-GB" altLang="en-US" sz="2400"/>
              <a:t> </a:t>
            </a:r>
          </a:p>
          <a:p>
            <a:pPr algn="ctr" eaLnBrk="1" hangingPunct="1">
              <a:buClr>
                <a:schemeClr val="bg1"/>
              </a:buClr>
              <a:buFont typeface="Arial" pitchFamily="34" charset="0"/>
              <a:buNone/>
            </a:pPr>
            <a:endParaRPr lang="en-GB" altLang="en-US" sz="600"/>
          </a:p>
        </p:txBody>
      </p:sp>
    </p:spTree>
    <p:extLst>
      <p:ext uri="{BB962C8B-B14F-4D97-AF65-F5344CB8AC3E}">
        <p14:creationId xmlns:p14="http://schemas.microsoft.com/office/powerpoint/2010/main" val="10171141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ml.dcs.shef.ac.uk/summer_school/images/small_epsr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60350"/>
            <a:ext cx="27336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5"/>
          <p:cNvSpPr>
            <a:spLocks noChangeArrowheads="1"/>
          </p:cNvSpPr>
          <p:nvPr/>
        </p:nvSpPr>
        <p:spPr bwMode="auto">
          <a:xfrm>
            <a:off x="684213" y="1628775"/>
            <a:ext cx="799147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n-US" sz="2800" i="1"/>
              <a:t>“</a:t>
            </a:r>
            <a:r>
              <a:rPr lang="en-GB" altLang="en-US" sz="2800"/>
              <a:t>Research organisations will ensure that effective data curation is provided throughout the full data lifecycle, with ‘data curation’ and ‘data lifecycle’ being as defined by the Digital Curation Centre. The full range of responsibilities associated with data curation over the data lifecycle will be clearly allocated...</a:t>
            </a:r>
            <a:r>
              <a:rPr lang="en-GB" altLang="en-US" sz="2800" i="1"/>
              <a:t>”</a:t>
            </a:r>
            <a:endParaRPr lang="en-GB" altLang="en-US" sz="1800" i="1"/>
          </a:p>
        </p:txBody>
      </p:sp>
      <p:sp>
        <p:nvSpPr>
          <p:cNvPr id="20484" name="Rectangle 7"/>
          <p:cNvSpPr>
            <a:spLocks noChangeArrowheads="1"/>
          </p:cNvSpPr>
          <p:nvPr/>
        </p:nvSpPr>
        <p:spPr bwMode="auto">
          <a:xfrm>
            <a:off x="234950" y="6069013"/>
            <a:ext cx="86979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n-US" sz="1800">
                <a:hlinkClick r:id="rId4"/>
              </a:rPr>
              <a:t>www.epsrc.ac.uk/about/standards/researchdata/Pages/expectations.aspx</a:t>
            </a:r>
            <a:endParaRPr lang="en-GB" altLang="en-US" sz="1800"/>
          </a:p>
        </p:txBody>
      </p:sp>
      <p:sp>
        <p:nvSpPr>
          <p:cNvPr id="20485" name="Rectangle 2"/>
          <p:cNvSpPr txBox="1">
            <a:spLocks noChangeArrowheads="1"/>
          </p:cNvSpPr>
          <p:nvPr/>
        </p:nvSpPr>
        <p:spPr bwMode="auto">
          <a:xfrm>
            <a:off x="900113" y="4724400"/>
            <a:ext cx="8243887" cy="1266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GB" altLang="en-US" sz="3600">
                <a:ea typeface="ＭＳ Ｐゴシック" pitchFamily="34" charset="-128"/>
              </a:rPr>
              <a:t>...institutional responsibility</a:t>
            </a:r>
          </a:p>
        </p:txBody>
      </p:sp>
    </p:spTree>
    <p:extLst>
      <p:ext uri="{BB962C8B-B14F-4D97-AF65-F5344CB8AC3E}">
        <p14:creationId xmlns:p14="http://schemas.microsoft.com/office/powerpoint/2010/main" val="24695750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Collecting HEI policies and implementation roadmaps </a:t>
            </a:r>
            <a:endParaRPr lang="en-GB" dirty="0"/>
          </a:p>
        </p:txBody>
      </p:sp>
      <p:sp>
        <p:nvSpPr>
          <p:cNvPr id="4" name="TextBox 3"/>
          <p:cNvSpPr txBox="1"/>
          <p:nvPr/>
        </p:nvSpPr>
        <p:spPr>
          <a:xfrm>
            <a:off x="776511" y="6309320"/>
            <a:ext cx="7635488" cy="369332"/>
          </a:xfrm>
          <a:prstGeom prst="rect">
            <a:avLst/>
          </a:prstGeom>
          <a:noFill/>
        </p:spPr>
        <p:txBody>
          <a:bodyPr wrap="none" rtlCol="0">
            <a:spAutoFit/>
          </a:bodyPr>
          <a:lstStyle/>
          <a:p>
            <a:r>
              <a:rPr lang="en-GB" dirty="0"/>
              <a:t>http://</a:t>
            </a:r>
            <a:r>
              <a:rPr lang="en-GB" dirty="0" err="1"/>
              <a:t>www.dcc.ac.uk</a:t>
            </a:r>
            <a:r>
              <a:rPr lang="en-GB" dirty="0"/>
              <a:t>/resources/policy-and-legal/institutional-data-policies</a:t>
            </a:r>
          </a:p>
        </p:txBody>
      </p:sp>
      <p:pic>
        <p:nvPicPr>
          <p:cNvPr id="2050" name="Picture 2" descr="http://www.dcc.ac.uk/webfm_send/12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420888"/>
            <a:ext cx="3731146" cy="23300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4219" y="1556792"/>
            <a:ext cx="4474726" cy="3835479"/>
          </a:xfrm>
          <a:prstGeom prst="rect">
            <a:avLst/>
          </a:prstGeom>
        </p:spPr>
      </p:pic>
      <p:sp>
        <p:nvSpPr>
          <p:cNvPr id="6" name="TextBox 5"/>
          <p:cNvSpPr txBox="1"/>
          <p:nvPr/>
        </p:nvSpPr>
        <p:spPr>
          <a:xfrm>
            <a:off x="611560" y="5805264"/>
            <a:ext cx="8007385" cy="369332"/>
          </a:xfrm>
          <a:prstGeom prst="rect">
            <a:avLst/>
          </a:prstGeom>
          <a:noFill/>
        </p:spPr>
        <p:txBody>
          <a:bodyPr wrap="none" rtlCol="0">
            <a:spAutoFit/>
          </a:bodyPr>
          <a:lstStyle/>
          <a:p>
            <a:r>
              <a:rPr lang="en-GB" dirty="0"/>
              <a:t>http://</a:t>
            </a:r>
            <a:r>
              <a:rPr lang="en-GB" dirty="0" err="1"/>
              <a:t>www.dcc.ac.uk</a:t>
            </a:r>
            <a:r>
              <a:rPr lang="en-GB" dirty="0"/>
              <a:t>/resources/policy-and-legal/</a:t>
            </a:r>
            <a:r>
              <a:rPr lang="en-GB" dirty="0" err="1"/>
              <a:t>epsrc</a:t>
            </a:r>
            <a:r>
              <a:rPr lang="en-GB" dirty="0"/>
              <a:t>-institutional-roadmaps</a:t>
            </a:r>
          </a:p>
        </p:txBody>
      </p:sp>
    </p:spTree>
    <p:extLst>
      <p:ext uri="{BB962C8B-B14F-4D97-AF65-F5344CB8AC3E}">
        <p14:creationId xmlns:p14="http://schemas.microsoft.com/office/powerpoint/2010/main" val="55418341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99"/>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en-US" sz="1800" b="0" i="0" u="none" strike="noStrike" cap="none" normalizeH="0" baseline="0" smtClean="0">
            <a:ln>
              <a:noFill/>
            </a:ln>
            <a:solidFill>
              <a:srgbClr val="FE9914"/>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en-US" sz="1800" b="0" i="0" u="none" strike="noStrike" cap="none" normalizeH="0" baseline="0" smtClean="0">
            <a:ln>
              <a:noFill/>
            </a:ln>
            <a:solidFill>
              <a:srgbClr val="FE9914"/>
            </a:solidFill>
            <a:effectLst/>
            <a:latin typeface="Arial"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2130</TotalTime>
  <Words>1023</Words>
  <Application>Microsoft Office PowerPoint</Application>
  <PresentationFormat>On-screen Show (4:3)</PresentationFormat>
  <Paragraphs>223</Paragraphs>
  <Slides>27</Slides>
  <Notes>25</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1_Blank Presentation</vt:lpstr>
      <vt:lpstr>Introduction to data management planning as a service </vt:lpstr>
      <vt:lpstr>RDM Services </vt:lpstr>
      <vt:lpstr>Data Management Planning</vt:lpstr>
      <vt:lpstr>PowerPoint Presentation</vt:lpstr>
      <vt:lpstr>Funders’ expectations of public access</vt:lpstr>
      <vt:lpstr>Research funder data policies</vt:lpstr>
      <vt:lpstr>Ultimately funders expect:</vt:lpstr>
      <vt:lpstr>PowerPoint Presentation</vt:lpstr>
      <vt:lpstr>Collecting HEI policies and implementation roadmaps </vt:lpstr>
      <vt:lpstr>Data Management Planning</vt:lpstr>
      <vt:lpstr>What is data sharing?</vt:lpstr>
      <vt:lpstr>Reasons to share data</vt:lpstr>
      <vt:lpstr>Managing restrictions on sharing</vt:lpstr>
      <vt:lpstr>How to share research data</vt:lpstr>
      <vt:lpstr>What is a DMP?</vt:lpstr>
      <vt:lpstr>Why develop a DMP?</vt:lpstr>
      <vt:lpstr>They typically want a short (c.1-2pp)  statement covering:</vt:lpstr>
      <vt:lpstr>PowerPoint Presentation</vt:lpstr>
      <vt:lpstr>PowerPoint Presentation</vt:lpstr>
      <vt:lpstr>Tips for researchers</vt:lpstr>
      <vt:lpstr>PowerPoint Presentation</vt:lpstr>
      <vt:lpstr>Data Management Planning</vt:lpstr>
      <vt:lpstr>Research funders’ policies</vt:lpstr>
      <vt:lpstr>How should costs be included?</vt:lpstr>
      <vt:lpstr>PowerPoint Presentation</vt:lpstr>
      <vt:lpstr>Key messages</vt:lpstr>
      <vt:lpstr>Thanks – any questions?   www.dcc.ac.uk  joy.davidson@glasgow.ac.uk  </vt:lpstr>
    </vt:vector>
  </TitlesOfParts>
  <Company>University of Glasgow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Data Management  for librarians</dc:title>
  <dc:creator>slj2z</dc:creator>
  <cp:lastModifiedBy>jd162a</cp:lastModifiedBy>
  <cp:revision>218</cp:revision>
  <cp:lastPrinted>2015-05-18T08:42:11Z</cp:lastPrinted>
  <dcterms:created xsi:type="dcterms:W3CDTF">2013-04-05T08:58:21Z</dcterms:created>
  <dcterms:modified xsi:type="dcterms:W3CDTF">2015-05-18T11:12:10Z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TC102037841033</vt:lpwstr>
  </property>
</Properties>
</file>